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Default Extension="wmv" ContentType="video/x-ms-wmv"/>
  <Default Extension="mp4" ContentType="video/mp4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autoCompressPictures="0">
  <p:sldMasterIdLst>
    <p:sldMasterId id="2147483672" r:id="rId4"/>
  </p:sldMasterIdLst>
  <p:notesMasterIdLst>
    <p:notesMasterId r:id="rId46"/>
  </p:notesMasterIdLst>
  <p:handoutMasterIdLst>
    <p:handoutMasterId r:id="rId47"/>
  </p:handoutMasterIdLst>
  <p:sldIdLst>
    <p:sldId id="346" r:id="rId5"/>
    <p:sldId id="347" r:id="rId6"/>
    <p:sldId id="348" r:id="rId7"/>
    <p:sldId id="263" r:id="rId8"/>
    <p:sldId id="324" r:id="rId9"/>
    <p:sldId id="264" r:id="rId10"/>
    <p:sldId id="265" r:id="rId11"/>
    <p:sldId id="270" r:id="rId12"/>
    <p:sldId id="271" r:id="rId13"/>
    <p:sldId id="272" r:id="rId14"/>
    <p:sldId id="331" r:id="rId15"/>
    <p:sldId id="276" r:id="rId16"/>
    <p:sldId id="274" r:id="rId17"/>
    <p:sldId id="278" r:id="rId18"/>
    <p:sldId id="280" r:id="rId19"/>
    <p:sldId id="281" r:id="rId20"/>
    <p:sldId id="326" r:id="rId21"/>
    <p:sldId id="283" r:id="rId22"/>
    <p:sldId id="290" r:id="rId23"/>
    <p:sldId id="291" r:id="rId24"/>
    <p:sldId id="306" r:id="rId25"/>
    <p:sldId id="307" r:id="rId26"/>
    <p:sldId id="308" r:id="rId27"/>
    <p:sldId id="309" r:id="rId28"/>
    <p:sldId id="314" r:id="rId29"/>
    <p:sldId id="310" r:id="rId30"/>
    <p:sldId id="313" r:id="rId31"/>
    <p:sldId id="317" r:id="rId32"/>
    <p:sldId id="329" r:id="rId33"/>
    <p:sldId id="328" r:id="rId34"/>
    <p:sldId id="332" r:id="rId35"/>
    <p:sldId id="333" r:id="rId36"/>
    <p:sldId id="340" r:id="rId37"/>
    <p:sldId id="342" r:id="rId38"/>
    <p:sldId id="338" r:id="rId39"/>
    <p:sldId id="334" r:id="rId40"/>
    <p:sldId id="343" r:id="rId41"/>
    <p:sldId id="339" r:id="rId42"/>
    <p:sldId id="345" r:id="rId43"/>
    <p:sldId id="256" r:id="rId44"/>
    <p:sldId id="344" r:id="rId45"/>
  </p:sldIdLst>
  <p:sldSz cx="12192000" cy="6858000"/>
  <p:notesSz cx="6807200" cy="99393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66"/>
    <a:srgbClr val="CCFF99"/>
    <a:srgbClr val="CC6600"/>
    <a:srgbClr val="FFFFCC"/>
    <a:srgbClr val="FFCCCC"/>
    <a:srgbClr val="FF0000"/>
    <a:srgbClr val="FF66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15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75000" autoAdjust="0"/>
  </p:normalViewPr>
  <p:slideViewPr>
    <p:cSldViewPr snapToGrid="0">
      <p:cViewPr varScale="1">
        <p:scale>
          <a:sx n="60" d="100"/>
          <a:sy n="60" d="100"/>
        </p:scale>
        <p:origin x="2136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50" d="100"/>
        <a:sy n="50" d="100"/>
      </p:scale>
      <p:origin x="0" y="-1647"/>
    </p:cViewPr>
  </p:sorterViewPr>
  <p:notesViewPr>
    <p:cSldViewPr snapToGrid="0">
      <p:cViewPr varScale="1">
        <p:scale>
          <a:sx n="57" d="100"/>
          <a:sy n="57" d="100"/>
        </p:scale>
        <p:origin x="1923" y="4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slide" Target="slides/slide35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slide" Target="slides/slide38.xml"/><Relationship Id="rId47" Type="http://schemas.openxmlformats.org/officeDocument/2006/relationships/handoutMaster" Target="handoutMasters/handoutMaster1.xml"/><Relationship Id="rId50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slide" Target="slides/slide25.xml"/><Relationship Id="rId41" Type="http://schemas.openxmlformats.org/officeDocument/2006/relationships/slide" Target="slides/slide37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4" Type="http://schemas.openxmlformats.org/officeDocument/2006/relationships/slide" Target="slides/slide40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presProps" Target="presProps.xml"/><Relationship Id="rId8" Type="http://schemas.openxmlformats.org/officeDocument/2006/relationships/slide" Target="slides/slide4.xml"/><Relationship Id="rId51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E5AA53B-3EEE-4DE4-BB81-9044890C2946}" type="doc">
      <dgm:prSet loTypeId="urn:microsoft.com/office/officeart/2008/layout/VerticalCurvedList" loCatId="list" qsTypeId="urn:microsoft.com/office/officeart/2005/8/quickstyle/simple4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6750AC01-D39D-4F3A-9DC8-2A211EE986A2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US" sz="3200" dirty="0">
              <a:latin typeface="Calibri" panose="020F0502020204030204" pitchFamily="34" charset="0"/>
              <a:cs typeface="Calibri" panose="020F0502020204030204" pitchFamily="34" charset="0"/>
            </a:rPr>
            <a:t>Background and Introduction </a:t>
          </a:r>
        </a:p>
      </dgm:t>
    </dgm:pt>
    <dgm:pt modelId="{720680DC-AAA4-4434-A582-60EBCC5BA355}" type="parTrans" cxnId="{0B5DAE5F-BCDC-4BF7-A6E7-CF856886A64D}">
      <dgm:prSet/>
      <dgm:spPr/>
      <dgm:t>
        <a:bodyPr/>
        <a:lstStyle/>
        <a:p>
          <a:endParaRPr lang="en-US" sz="3200"/>
        </a:p>
      </dgm:t>
    </dgm:pt>
    <dgm:pt modelId="{CA077D98-8478-47EA-B6A9-99ACE60C64D4}" type="sibTrans" cxnId="{0B5DAE5F-BCDC-4BF7-A6E7-CF856886A64D}">
      <dgm:prSet/>
      <dgm:spPr/>
      <dgm:t>
        <a:bodyPr/>
        <a:lstStyle/>
        <a:p>
          <a:endParaRPr lang="en-US" sz="3200"/>
        </a:p>
      </dgm:t>
    </dgm:pt>
    <dgm:pt modelId="{0BEF68B8-1228-47BB-83B5-7B9CD1E3F84E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HK" sz="3200" dirty="0">
              <a:solidFill>
                <a:schemeClr val="bg1"/>
              </a:solidFill>
            </a:rPr>
            <a:t>Data Issues</a:t>
          </a:r>
          <a:endParaRPr lang="en-US" sz="3200" dirty="0">
            <a:solidFill>
              <a:schemeClr val="bg1"/>
            </a:solidFill>
          </a:endParaRPr>
        </a:p>
      </dgm:t>
    </dgm:pt>
    <dgm:pt modelId="{ED3A4BC2-B75A-4952-A38B-A42B5995DF05}" type="parTrans" cxnId="{EDEF4F82-1237-4639-A0F7-385C1897CE66}">
      <dgm:prSet/>
      <dgm:spPr/>
      <dgm:t>
        <a:bodyPr/>
        <a:lstStyle/>
        <a:p>
          <a:endParaRPr lang="en-US" sz="3200"/>
        </a:p>
      </dgm:t>
    </dgm:pt>
    <dgm:pt modelId="{FD949706-EDCC-4ADC-8EDF-8EDA49C92325}" type="sibTrans" cxnId="{EDEF4F82-1237-4639-A0F7-385C1897CE66}">
      <dgm:prSet/>
      <dgm:spPr/>
      <dgm:t>
        <a:bodyPr/>
        <a:lstStyle/>
        <a:p>
          <a:endParaRPr lang="en-US" sz="3200"/>
        </a:p>
      </dgm:t>
    </dgm:pt>
    <dgm:pt modelId="{5605D28D-2CE6-4513-8566-952984E21E14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US" sz="3200" dirty="0">
              <a:solidFill>
                <a:schemeClr val="bg1"/>
              </a:solidFill>
            </a:rPr>
            <a:t>Ethics</a:t>
          </a:r>
        </a:p>
      </dgm:t>
    </dgm:pt>
    <dgm:pt modelId="{EB15AB98-362B-4E70-A3DA-995FC3E8BA79}" type="parTrans" cxnId="{FAF3F884-F0CF-440F-8CB1-B7648AB1B138}">
      <dgm:prSet/>
      <dgm:spPr/>
      <dgm:t>
        <a:bodyPr/>
        <a:lstStyle/>
        <a:p>
          <a:endParaRPr lang="en-US" sz="3200"/>
        </a:p>
      </dgm:t>
    </dgm:pt>
    <dgm:pt modelId="{823D1971-2C4D-4EC5-A874-2F463DE37109}" type="sibTrans" cxnId="{FAF3F884-F0CF-440F-8CB1-B7648AB1B138}">
      <dgm:prSet/>
      <dgm:spPr/>
      <dgm:t>
        <a:bodyPr/>
        <a:lstStyle/>
        <a:p>
          <a:endParaRPr lang="en-US" sz="3200"/>
        </a:p>
      </dgm:t>
    </dgm:pt>
    <dgm:pt modelId="{57806726-6E60-4ACC-9C1C-7DF9CC365A10}" type="pres">
      <dgm:prSet presAssocID="{7E5AA53B-3EEE-4DE4-BB81-9044890C2946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zh-HK" altLang="en-US"/>
        </a:p>
      </dgm:t>
    </dgm:pt>
    <dgm:pt modelId="{90561C55-3C6E-4D53-85E1-2C50BCDDA392}" type="pres">
      <dgm:prSet presAssocID="{7E5AA53B-3EEE-4DE4-BB81-9044890C2946}" presName="Name1" presStyleCnt="0"/>
      <dgm:spPr/>
    </dgm:pt>
    <dgm:pt modelId="{B6CD42EC-5AD4-4004-AE5B-47EDA668DAA8}" type="pres">
      <dgm:prSet presAssocID="{7E5AA53B-3EEE-4DE4-BB81-9044890C2946}" presName="cycle" presStyleCnt="0"/>
      <dgm:spPr/>
    </dgm:pt>
    <dgm:pt modelId="{963B8EE3-40CC-4A0A-B420-D0BF920973CE}" type="pres">
      <dgm:prSet presAssocID="{7E5AA53B-3EEE-4DE4-BB81-9044890C2946}" presName="srcNode" presStyleLbl="node1" presStyleIdx="0" presStyleCnt="3"/>
      <dgm:spPr/>
    </dgm:pt>
    <dgm:pt modelId="{D79B43FC-100B-4A0D-A4D5-0D2D04B99064}" type="pres">
      <dgm:prSet presAssocID="{7E5AA53B-3EEE-4DE4-BB81-9044890C2946}" presName="conn" presStyleLbl="parChTrans1D2" presStyleIdx="0" presStyleCnt="1"/>
      <dgm:spPr/>
      <dgm:t>
        <a:bodyPr/>
        <a:lstStyle/>
        <a:p>
          <a:endParaRPr lang="zh-HK" altLang="en-US"/>
        </a:p>
      </dgm:t>
    </dgm:pt>
    <dgm:pt modelId="{3CAD8DA1-8D53-445C-ACE8-D8449E4F0F55}" type="pres">
      <dgm:prSet presAssocID="{7E5AA53B-3EEE-4DE4-BB81-9044890C2946}" presName="extraNode" presStyleLbl="node1" presStyleIdx="0" presStyleCnt="3"/>
      <dgm:spPr/>
    </dgm:pt>
    <dgm:pt modelId="{429CABD1-4116-474B-81BF-735E2CA9DD00}" type="pres">
      <dgm:prSet presAssocID="{7E5AA53B-3EEE-4DE4-BB81-9044890C2946}" presName="dstNode" presStyleLbl="node1" presStyleIdx="0" presStyleCnt="3"/>
      <dgm:spPr/>
    </dgm:pt>
    <dgm:pt modelId="{58319267-C71E-43C9-94E1-827D0616C7A7}" type="pres">
      <dgm:prSet presAssocID="{6750AC01-D39D-4F3A-9DC8-2A211EE986A2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79F9B8A9-2412-4B74-84A9-69422DB81CDC}" type="pres">
      <dgm:prSet presAssocID="{6750AC01-D39D-4F3A-9DC8-2A211EE986A2}" presName="accent_1" presStyleCnt="0"/>
      <dgm:spPr/>
    </dgm:pt>
    <dgm:pt modelId="{07CB3071-D555-47DA-A36A-69EB91531FD8}" type="pres">
      <dgm:prSet presAssocID="{6750AC01-D39D-4F3A-9DC8-2A211EE986A2}" presName="accentRepeatNode" presStyleLbl="solidFgAcc1" presStyleIdx="0" presStyleCnt="3"/>
      <dgm:spPr/>
    </dgm:pt>
    <dgm:pt modelId="{95DE6538-27BD-44AF-A1A8-CA8F6B10FDD2}" type="pres">
      <dgm:prSet presAssocID="{0BEF68B8-1228-47BB-83B5-7B9CD1E3F84E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312BDEE8-85BD-4F02-B35B-2CC8E701C98B}" type="pres">
      <dgm:prSet presAssocID="{0BEF68B8-1228-47BB-83B5-7B9CD1E3F84E}" presName="accent_2" presStyleCnt="0"/>
      <dgm:spPr/>
    </dgm:pt>
    <dgm:pt modelId="{3F8116AC-FAC3-4E95-9865-93CCFEB191B9}" type="pres">
      <dgm:prSet presAssocID="{0BEF68B8-1228-47BB-83B5-7B9CD1E3F84E}" presName="accentRepeatNode" presStyleLbl="solidFgAcc1" presStyleIdx="1" presStyleCnt="3"/>
      <dgm:spPr/>
    </dgm:pt>
    <dgm:pt modelId="{E131CE4A-9776-44F4-BC03-867682E21374}" type="pres">
      <dgm:prSet presAssocID="{5605D28D-2CE6-4513-8566-952984E21E14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AC9A216A-8375-48F9-A4E6-8E0B64C0209B}" type="pres">
      <dgm:prSet presAssocID="{5605D28D-2CE6-4513-8566-952984E21E14}" presName="accent_3" presStyleCnt="0"/>
      <dgm:spPr/>
    </dgm:pt>
    <dgm:pt modelId="{A965097E-32F1-4AB8-8C4E-2814A7596B2F}" type="pres">
      <dgm:prSet presAssocID="{5605D28D-2CE6-4513-8566-952984E21E14}" presName="accentRepeatNode" presStyleLbl="solidFgAcc1" presStyleIdx="2" presStyleCnt="3"/>
      <dgm:spPr/>
    </dgm:pt>
  </dgm:ptLst>
  <dgm:cxnLst>
    <dgm:cxn modelId="{29DA474E-5DFA-4C66-882F-319C49ABBB19}" type="presOf" srcId="{6750AC01-D39D-4F3A-9DC8-2A211EE986A2}" destId="{58319267-C71E-43C9-94E1-827D0616C7A7}" srcOrd="0" destOrd="0" presId="urn:microsoft.com/office/officeart/2008/layout/VerticalCurvedList"/>
    <dgm:cxn modelId="{7084AA77-BACB-46CB-AE4A-77B62D3ED1AF}" type="presOf" srcId="{5605D28D-2CE6-4513-8566-952984E21E14}" destId="{E131CE4A-9776-44F4-BC03-867682E21374}" srcOrd="0" destOrd="0" presId="urn:microsoft.com/office/officeart/2008/layout/VerticalCurvedList"/>
    <dgm:cxn modelId="{4A378892-5CCC-4F0D-8A38-4BEAECF30F24}" type="presOf" srcId="{0BEF68B8-1228-47BB-83B5-7B9CD1E3F84E}" destId="{95DE6538-27BD-44AF-A1A8-CA8F6B10FDD2}" srcOrd="0" destOrd="0" presId="urn:microsoft.com/office/officeart/2008/layout/VerticalCurvedList"/>
    <dgm:cxn modelId="{EDEF4F82-1237-4639-A0F7-385C1897CE66}" srcId="{7E5AA53B-3EEE-4DE4-BB81-9044890C2946}" destId="{0BEF68B8-1228-47BB-83B5-7B9CD1E3F84E}" srcOrd="1" destOrd="0" parTransId="{ED3A4BC2-B75A-4952-A38B-A42B5995DF05}" sibTransId="{FD949706-EDCC-4ADC-8EDF-8EDA49C92325}"/>
    <dgm:cxn modelId="{A11E3B12-1828-45A7-86C3-BB85832DF84D}" type="presOf" srcId="{CA077D98-8478-47EA-B6A9-99ACE60C64D4}" destId="{D79B43FC-100B-4A0D-A4D5-0D2D04B99064}" srcOrd="0" destOrd="0" presId="urn:microsoft.com/office/officeart/2008/layout/VerticalCurvedList"/>
    <dgm:cxn modelId="{4F65CC8F-B5A8-40BE-A32B-05862B543D6A}" type="presOf" srcId="{7E5AA53B-3EEE-4DE4-BB81-9044890C2946}" destId="{57806726-6E60-4ACC-9C1C-7DF9CC365A10}" srcOrd="0" destOrd="0" presId="urn:microsoft.com/office/officeart/2008/layout/VerticalCurvedList"/>
    <dgm:cxn modelId="{FAF3F884-F0CF-440F-8CB1-B7648AB1B138}" srcId="{7E5AA53B-3EEE-4DE4-BB81-9044890C2946}" destId="{5605D28D-2CE6-4513-8566-952984E21E14}" srcOrd="2" destOrd="0" parTransId="{EB15AB98-362B-4E70-A3DA-995FC3E8BA79}" sibTransId="{823D1971-2C4D-4EC5-A874-2F463DE37109}"/>
    <dgm:cxn modelId="{0B5DAE5F-BCDC-4BF7-A6E7-CF856886A64D}" srcId="{7E5AA53B-3EEE-4DE4-BB81-9044890C2946}" destId="{6750AC01-D39D-4F3A-9DC8-2A211EE986A2}" srcOrd="0" destOrd="0" parTransId="{720680DC-AAA4-4434-A582-60EBCC5BA355}" sibTransId="{CA077D98-8478-47EA-B6A9-99ACE60C64D4}"/>
    <dgm:cxn modelId="{4E25B52E-70EF-4A0F-B410-0B49263AF380}" type="presParOf" srcId="{57806726-6E60-4ACC-9C1C-7DF9CC365A10}" destId="{90561C55-3C6E-4D53-85E1-2C50BCDDA392}" srcOrd="0" destOrd="0" presId="urn:microsoft.com/office/officeart/2008/layout/VerticalCurvedList"/>
    <dgm:cxn modelId="{2B3DD9E4-EC9C-4B92-B380-F89BF82E7CF3}" type="presParOf" srcId="{90561C55-3C6E-4D53-85E1-2C50BCDDA392}" destId="{B6CD42EC-5AD4-4004-AE5B-47EDA668DAA8}" srcOrd="0" destOrd="0" presId="urn:microsoft.com/office/officeart/2008/layout/VerticalCurvedList"/>
    <dgm:cxn modelId="{EA357085-80A4-4D1D-9BD2-56B1E9A721FB}" type="presParOf" srcId="{B6CD42EC-5AD4-4004-AE5B-47EDA668DAA8}" destId="{963B8EE3-40CC-4A0A-B420-D0BF920973CE}" srcOrd="0" destOrd="0" presId="urn:microsoft.com/office/officeart/2008/layout/VerticalCurvedList"/>
    <dgm:cxn modelId="{F175C6D0-411C-40FD-A19B-860D49F42061}" type="presParOf" srcId="{B6CD42EC-5AD4-4004-AE5B-47EDA668DAA8}" destId="{D79B43FC-100B-4A0D-A4D5-0D2D04B99064}" srcOrd="1" destOrd="0" presId="urn:microsoft.com/office/officeart/2008/layout/VerticalCurvedList"/>
    <dgm:cxn modelId="{794BB944-68C0-47A5-9792-652802EB36AC}" type="presParOf" srcId="{B6CD42EC-5AD4-4004-AE5B-47EDA668DAA8}" destId="{3CAD8DA1-8D53-445C-ACE8-D8449E4F0F55}" srcOrd="2" destOrd="0" presId="urn:microsoft.com/office/officeart/2008/layout/VerticalCurvedList"/>
    <dgm:cxn modelId="{B8CC75C4-3D1A-49E7-80D2-915668C1368C}" type="presParOf" srcId="{B6CD42EC-5AD4-4004-AE5B-47EDA668DAA8}" destId="{429CABD1-4116-474B-81BF-735E2CA9DD00}" srcOrd="3" destOrd="0" presId="urn:microsoft.com/office/officeart/2008/layout/VerticalCurvedList"/>
    <dgm:cxn modelId="{28110BB8-F33F-498C-9A75-98364B05EFA5}" type="presParOf" srcId="{90561C55-3C6E-4D53-85E1-2C50BCDDA392}" destId="{58319267-C71E-43C9-94E1-827D0616C7A7}" srcOrd="1" destOrd="0" presId="urn:microsoft.com/office/officeart/2008/layout/VerticalCurvedList"/>
    <dgm:cxn modelId="{3866F6C9-5521-48F2-B6C3-40C9896E1605}" type="presParOf" srcId="{90561C55-3C6E-4D53-85E1-2C50BCDDA392}" destId="{79F9B8A9-2412-4B74-84A9-69422DB81CDC}" srcOrd="2" destOrd="0" presId="urn:microsoft.com/office/officeart/2008/layout/VerticalCurvedList"/>
    <dgm:cxn modelId="{D2205A4F-BB7A-4399-BC2F-78E18EC6EAFE}" type="presParOf" srcId="{79F9B8A9-2412-4B74-84A9-69422DB81CDC}" destId="{07CB3071-D555-47DA-A36A-69EB91531FD8}" srcOrd="0" destOrd="0" presId="urn:microsoft.com/office/officeart/2008/layout/VerticalCurvedList"/>
    <dgm:cxn modelId="{602753E6-8A03-492B-861A-6B9532B5AA28}" type="presParOf" srcId="{90561C55-3C6E-4D53-85E1-2C50BCDDA392}" destId="{95DE6538-27BD-44AF-A1A8-CA8F6B10FDD2}" srcOrd="3" destOrd="0" presId="urn:microsoft.com/office/officeart/2008/layout/VerticalCurvedList"/>
    <dgm:cxn modelId="{AEC540A3-E86A-4075-8BE4-263F4AFF4EA1}" type="presParOf" srcId="{90561C55-3C6E-4D53-85E1-2C50BCDDA392}" destId="{312BDEE8-85BD-4F02-B35B-2CC8E701C98B}" srcOrd="4" destOrd="0" presId="urn:microsoft.com/office/officeart/2008/layout/VerticalCurvedList"/>
    <dgm:cxn modelId="{CD5D1014-B7CB-4B47-9A02-5FBF90928A73}" type="presParOf" srcId="{312BDEE8-85BD-4F02-B35B-2CC8E701C98B}" destId="{3F8116AC-FAC3-4E95-9865-93CCFEB191B9}" srcOrd="0" destOrd="0" presId="urn:microsoft.com/office/officeart/2008/layout/VerticalCurvedList"/>
    <dgm:cxn modelId="{987EB7C0-CA3E-4874-85E0-01E9060A2D35}" type="presParOf" srcId="{90561C55-3C6E-4D53-85E1-2C50BCDDA392}" destId="{E131CE4A-9776-44F4-BC03-867682E21374}" srcOrd="5" destOrd="0" presId="urn:microsoft.com/office/officeart/2008/layout/VerticalCurvedList"/>
    <dgm:cxn modelId="{91E55363-8DCA-455E-A203-06A9410994CB}" type="presParOf" srcId="{90561C55-3C6E-4D53-85E1-2C50BCDDA392}" destId="{AC9A216A-8375-48F9-A4E6-8E0B64C0209B}" srcOrd="6" destOrd="0" presId="urn:microsoft.com/office/officeart/2008/layout/VerticalCurvedList"/>
    <dgm:cxn modelId="{D866D586-1293-4049-B6E3-B467C1D5ED64}" type="presParOf" srcId="{AC9A216A-8375-48F9-A4E6-8E0B64C0209B}" destId="{A965097E-32F1-4AB8-8C4E-2814A7596B2F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7E5AA53B-3EEE-4DE4-BB81-9044890C2946}" type="doc">
      <dgm:prSet loTypeId="urn:microsoft.com/office/officeart/2008/layout/VerticalCurvedList" loCatId="list" qsTypeId="urn:microsoft.com/office/officeart/2005/8/quickstyle/simple4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6750AC01-D39D-4F3A-9DC8-2A211EE986A2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US" sz="3200" dirty="0">
              <a:solidFill>
                <a:schemeClr val="bg1">
                  <a:lumMod val="6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rPr>
            <a:t>Background and Introduction </a:t>
          </a:r>
        </a:p>
      </dgm:t>
    </dgm:pt>
    <dgm:pt modelId="{720680DC-AAA4-4434-A582-60EBCC5BA355}" type="parTrans" cxnId="{0B5DAE5F-BCDC-4BF7-A6E7-CF856886A64D}">
      <dgm:prSet/>
      <dgm:spPr/>
      <dgm:t>
        <a:bodyPr/>
        <a:lstStyle/>
        <a:p>
          <a:endParaRPr lang="en-US" sz="3200"/>
        </a:p>
      </dgm:t>
    </dgm:pt>
    <dgm:pt modelId="{CA077D98-8478-47EA-B6A9-99ACE60C64D4}" type="sibTrans" cxnId="{0B5DAE5F-BCDC-4BF7-A6E7-CF856886A64D}">
      <dgm:prSet/>
      <dgm:spPr/>
      <dgm:t>
        <a:bodyPr/>
        <a:lstStyle/>
        <a:p>
          <a:endParaRPr lang="en-US" sz="3200"/>
        </a:p>
      </dgm:t>
    </dgm:pt>
    <dgm:pt modelId="{0BEF68B8-1228-47BB-83B5-7B9CD1E3F84E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HK" sz="3200" dirty="0">
              <a:solidFill>
                <a:schemeClr val="bg1"/>
              </a:solidFill>
            </a:rPr>
            <a:t>Data Issues</a:t>
          </a:r>
          <a:endParaRPr lang="en-US" sz="3200" dirty="0">
            <a:solidFill>
              <a:schemeClr val="bg1"/>
            </a:solidFill>
          </a:endParaRPr>
        </a:p>
      </dgm:t>
    </dgm:pt>
    <dgm:pt modelId="{ED3A4BC2-B75A-4952-A38B-A42B5995DF05}" type="parTrans" cxnId="{EDEF4F82-1237-4639-A0F7-385C1897CE66}">
      <dgm:prSet/>
      <dgm:spPr/>
      <dgm:t>
        <a:bodyPr/>
        <a:lstStyle/>
        <a:p>
          <a:endParaRPr lang="en-US" sz="3200"/>
        </a:p>
      </dgm:t>
    </dgm:pt>
    <dgm:pt modelId="{FD949706-EDCC-4ADC-8EDF-8EDA49C92325}" type="sibTrans" cxnId="{EDEF4F82-1237-4639-A0F7-385C1897CE66}">
      <dgm:prSet/>
      <dgm:spPr/>
      <dgm:t>
        <a:bodyPr/>
        <a:lstStyle/>
        <a:p>
          <a:endParaRPr lang="en-US" sz="3200"/>
        </a:p>
      </dgm:t>
    </dgm:pt>
    <dgm:pt modelId="{5605D28D-2CE6-4513-8566-952984E21E14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HK" sz="3200" dirty="0">
              <a:solidFill>
                <a:schemeClr val="bg1"/>
              </a:solidFill>
            </a:rPr>
            <a:t>Ethics</a:t>
          </a:r>
          <a:endParaRPr lang="en-US" sz="3200" dirty="0">
            <a:solidFill>
              <a:schemeClr val="bg1"/>
            </a:solidFill>
          </a:endParaRPr>
        </a:p>
      </dgm:t>
    </dgm:pt>
    <dgm:pt modelId="{EB15AB98-362B-4E70-A3DA-995FC3E8BA79}" type="parTrans" cxnId="{FAF3F884-F0CF-440F-8CB1-B7648AB1B138}">
      <dgm:prSet/>
      <dgm:spPr/>
      <dgm:t>
        <a:bodyPr/>
        <a:lstStyle/>
        <a:p>
          <a:endParaRPr lang="en-US" sz="3200"/>
        </a:p>
      </dgm:t>
    </dgm:pt>
    <dgm:pt modelId="{823D1971-2C4D-4EC5-A874-2F463DE37109}" type="sibTrans" cxnId="{FAF3F884-F0CF-440F-8CB1-B7648AB1B138}">
      <dgm:prSet/>
      <dgm:spPr/>
      <dgm:t>
        <a:bodyPr/>
        <a:lstStyle/>
        <a:p>
          <a:endParaRPr lang="en-US" sz="3200"/>
        </a:p>
      </dgm:t>
    </dgm:pt>
    <dgm:pt modelId="{57806726-6E60-4ACC-9C1C-7DF9CC365A10}" type="pres">
      <dgm:prSet presAssocID="{7E5AA53B-3EEE-4DE4-BB81-9044890C2946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zh-HK" altLang="en-US"/>
        </a:p>
      </dgm:t>
    </dgm:pt>
    <dgm:pt modelId="{90561C55-3C6E-4D53-85E1-2C50BCDDA392}" type="pres">
      <dgm:prSet presAssocID="{7E5AA53B-3EEE-4DE4-BB81-9044890C2946}" presName="Name1" presStyleCnt="0"/>
      <dgm:spPr/>
    </dgm:pt>
    <dgm:pt modelId="{B6CD42EC-5AD4-4004-AE5B-47EDA668DAA8}" type="pres">
      <dgm:prSet presAssocID="{7E5AA53B-3EEE-4DE4-BB81-9044890C2946}" presName="cycle" presStyleCnt="0"/>
      <dgm:spPr/>
    </dgm:pt>
    <dgm:pt modelId="{963B8EE3-40CC-4A0A-B420-D0BF920973CE}" type="pres">
      <dgm:prSet presAssocID="{7E5AA53B-3EEE-4DE4-BB81-9044890C2946}" presName="srcNode" presStyleLbl="node1" presStyleIdx="0" presStyleCnt="3"/>
      <dgm:spPr/>
    </dgm:pt>
    <dgm:pt modelId="{D79B43FC-100B-4A0D-A4D5-0D2D04B99064}" type="pres">
      <dgm:prSet presAssocID="{7E5AA53B-3EEE-4DE4-BB81-9044890C2946}" presName="conn" presStyleLbl="parChTrans1D2" presStyleIdx="0" presStyleCnt="1"/>
      <dgm:spPr/>
      <dgm:t>
        <a:bodyPr/>
        <a:lstStyle/>
        <a:p>
          <a:endParaRPr lang="zh-HK" altLang="en-US"/>
        </a:p>
      </dgm:t>
    </dgm:pt>
    <dgm:pt modelId="{3CAD8DA1-8D53-445C-ACE8-D8449E4F0F55}" type="pres">
      <dgm:prSet presAssocID="{7E5AA53B-3EEE-4DE4-BB81-9044890C2946}" presName="extraNode" presStyleLbl="node1" presStyleIdx="0" presStyleCnt="3"/>
      <dgm:spPr/>
    </dgm:pt>
    <dgm:pt modelId="{429CABD1-4116-474B-81BF-735E2CA9DD00}" type="pres">
      <dgm:prSet presAssocID="{7E5AA53B-3EEE-4DE4-BB81-9044890C2946}" presName="dstNode" presStyleLbl="node1" presStyleIdx="0" presStyleCnt="3"/>
      <dgm:spPr/>
    </dgm:pt>
    <dgm:pt modelId="{58319267-C71E-43C9-94E1-827D0616C7A7}" type="pres">
      <dgm:prSet presAssocID="{6750AC01-D39D-4F3A-9DC8-2A211EE986A2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79F9B8A9-2412-4B74-84A9-69422DB81CDC}" type="pres">
      <dgm:prSet presAssocID="{6750AC01-D39D-4F3A-9DC8-2A211EE986A2}" presName="accent_1" presStyleCnt="0"/>
      <dgm:spPr/>
    </dgm:pt>
    <dgm:pt modelId="{07CB3071-D555-47DA-A36A-69EB91531FD8}" type="pres">
      <dgm:prSet presAssocID="{6750AC01-D39D-4F3A-9DC8-2A211EE986A2}" presName="accentRepeatNode" presStyleLbl="solidFgAcc1" presStyleIdx="0" presStyleCnt="3"/>
      <dgm:spPr/>
    </dgm:pt>
    <dgm:pt modelId="{95DE6538-27BD-44AF-A1A8-CA8F6B10FDD2}" type="pres">
      <dgm:prSet presAssocID="{0BEF68B8-1228-47BB-83B5-7B9CD1E3F84E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312BDEE8-85BD-4F02-B35B-2CC8E701C98B}" type="pres">
      <dgm:prSet presAssocID="{0BEF68B8-1228-47BB-83B5-7B9CD1E3F84E}" presName="accent_2" presStyleCnt="0"/>
      <dgm:spPr/>
    </dgm:pt>
    <dgm:pt modelId="{3F8116AC-FAC3-4E95-9865-93CCFEB191B9}" type="pres">
      <dgm:prSet presAssocID="{0BEF68B8-1228-47BB-83B5-7B9CD1E3F84E}" presName="accentRepeatNode" presStyleLbl="solidFgAcc1" presStyleIdx="1" presStyleCnt="3"/>
      <dgm:spPr/>
    </dgm:pt>
    <dgm:pt modelId="{E131CE4A-9776-44F4-BC03-867682E21374}" type="pres">
      <dgm:prSet presAssocID="{5605D28D-2CE6-4513-8566-952984E21E14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AC9A216A-8375-48F9-A4E6-8E0B64C0209B}" type="pres">
      <dgm:prSet presAssocID="{5605D28D-2CE6-4513-8566-952984E21E14}" presName="accent_3" presStyleCnt="0"/>
      <dgm:spPr/>
    </dgm:pt>
    <dgm:pt modelId="{A965097E-32F1-4AB8-8C4E-2814A7596B2F}" type="pres">
      <dgm:prSet presAssocID="{5605D28D-2CE6-4513-8566-952984E21E14}" presName="accentRepeatNode" presStyleLbl="solidFgAcc1" presStyleIdx="2" presStyleCnt="3"/>
      <dgm:spPr/>
    </dgm:pt>
  </dgm:ptLst>
  <dgm:cxnLst>
    <dgm:cxn modelId="{29DA474E-5DFA-4C66-882F-319C49ABBB19}" type="presOf" srcId="{6750AC01-D39D-4F3A-9DC8-2A211EE986A2}" destId="{58319267-C71E-43C9-94E1-827D0616C7A7}" srcOrd="0" destOrd="0" presId="urn:microsoft.com/office/officeart/2008/layout/VerticalCurvedList"/>
    <dgm:cxn modelId="{7084AA77-BACB-46CB-AE4A-77B62D3ED1AF}" type="presOf" srcId="{5605D28D-2CE6-4513-8566-952984E21E14}" destId="{E131CE4A-9776-44F4-BC03-867682E21374}" srcOrd="0" destOrd="0" presId="urn:microsoft.com/office/officeart/2008/layout/VerticalCurvedList"/>
    <dgm:cxn modelId="{4A378892-5CCC-4F0D-8A38-4BEAECF30F24}" type="presOf" srcId="{0BEF68B8-1228-47BB-83B5-7B9CD1E3F84E}" destId="{95DE6538-27BD-44AF-A1A8-CA8F6B10FDD2}" srcOrd="0" destOrd="0" presId="urn:microsoft.com/office/officeart/2008/layout/VerticalCurvedList"/>
    <dgm:cxn modelId="{EDEF4F82-1237-4639-A0F7-385C1897CE66}" srcId="{7E5AA53B-3EEE-4DE4-BB81-9044890C2946}" destId="{0BEF68B8-1228-47BB-83B5-7B9CD1E3F84E}" srcOrd="1" destOrd="0" parTransId="{ED3A4BC2-B75A-4952-A38B-A42B5995DF05}" sibTransId="{FD949706-EDCC-4ADC-8EDF-8EDA49C92325}"/>
    <dgm:cxn modelId="{A11E3B12-1828-45A7-86C3-BB85832DF84D}" type="presOf" srcId="{CA077D98-8478-47EA-B6A9-99ACE60C64D4}" destId="{D79B43FC-100B-4A0D-A4D5-0D2D04B99064}" srcOrd="0" destOrd="0" presId="urn:microsoft.com/office/officeart/2008/layout/VerticalCurvedList"/>
    <dgm:cxn modelId="{4F65CC8F-B5A8-40BE-A32B-05862B543D6A}" type="presOf" srcId="{7E5AA53B-3EEE-4DE4-BB81-9044890C2946}" destId="{57806726-6E60-4ACC-9C1C-7DF9CC365A10}" srcOrd="0" destOrd="0" presId="urn:microsoft.com/office/officeart/2008/layout/VerticalCurvedList"/>
    <dgm:cxn modelId="{FAF3F884-F0CF-440F-8CB1-B7648AB1B138}" srcId="{7E5AA53B-3EEE-4DE4-BB81-9044890C2946}" destId="{5605D28D-2CE6-4513-8566-952984E21E14}" srcOrd="2" destOrd="0" parTransId="{EB15AB98-362B-4E70-A3DA-995FC3E8BA79}" sibTransId="{823D1971-2C4D-4EC5-A874-2F463DE37109}"/>
    <dgm:cxn modelId="{0B5DAE5F-BCDC-4BF7-A6E7-CF856886A64D}" srcId="{7E5AA53B-3EEE-4DE4-BB81-9044890C2946}" destId="{6750AC01-D39D-4F3A-9DC8-2A211EE986A2}" srcOrd="0" destOrd="0" parTransId="{720680DC-AAA4-4434-A582-60EBCC5BA355}" sibTransId="{CA077D98-8478-47EA-B6A9-99ACE60C64D4}"/>
    <dgm:cxn modelId="{4E25B52E-70EF-4A0F-B410-0B49263AF380}" type="presParOf" srcId="{57806726-6E60-4ACC-9C1C-7DF9CC365A10}" destId="{90561C55-3C6E-4D53-85E1-2C50BCDDA392}" srcOrd="0" destOrd="0" presId="urn:microsoft.com/office/officeart/2008/layout/VerticalCurvedList"/>
    <dgm:cxn modelId="{2B3DD9E4-EC9C-4B92-B380-F89BF82E7CF3}" type="presParOf" srcId="{90561C55-3C6E-4D53-85E1-2C50BCDDA392}" destId="{B6CD42EC-5AD4-4004-AE5B-47EDA668DAA8}" srcOrd="0" destOrd="0" presId="urn:microsoft.com/office/officeart/2008/layout/VerticalCurvedList"/>
    <dgm:cxn modelId="{EA357085-80A4-4D1D-9BD2-56B1E9A721FB}" type="presParOf" srcId="{B6CD42EC-5AD4-4004-AE5B-47EDA668DAA8}" destId="{963B8EE3-40CC-4A0A-B420-D0BF920973CE}" srcOrd="0" destOrd="0" presId="urn:microsoft.com/office/officeart/2008/layout/VerticalCurvedList"/>
    <dgm:cxn modelId="{F175C6D0-411C-40FD-A19B-860D49F42061}" type="presParOf" srcId="{B6CD42EC-5AD4-4004-AE5B-47EDA668DAA8}" destId="{D79B43FC-100B-4A0D-A4D5-0D2D04B99064}" srcOrd="1" destOrd="0" presId="urn:microsoft.com/office/officeart/2008/layout/VerticalCurvedList"/>
    <dgm:cxn modelId="{794BB944-68C0-47A5-9792-652802EB36AC}" type="presParOf" srcId="{B6CD42EC-5AD4-4004-AE5B-47EDA668DAA8}" destId="{3CAD8DA1-8D53-445C-ACE8-D8449E4F0F55}" srcOrd="2" destOrd="0" presId="urn:microsoft.com/office/officeart/2008/layout/VerticalCurvedList"/>
    <dgm:cxn modelId="{B8CC75C4-3D1A-49E7-80D2-915668C1368C}" type="presParOf" srcId="{B6CD42EC-5AD4-4004-AE5B-47EDA668DAA8}" destId="{429CABD1-4116-474B-81BF-735E2CA9DD00}" srcOrd="3" destOrd="0" presId="urn:microsoft.com/office/officeart/2008/layout/VerticalCurvedList"/>
    <dgm:cxn modelId="{28110BB8-F33F-498C-9A75-98364B05EFA5}" type="presParOf" srcId="{90561C55-3C6E-4D53-85E1-2C50BCDDA392}" destId="{58319267-C71E-43C9-94E1-827D0616C7A7}" srcOrd="1" destOrd="0" presId="urn:microsoft.com/office/officeart/2008/layout/VerticalCurvedList"/>
    <dgm:cxn modelId="{3866F6C9-5521-48F2-B6C3-40C9896E1605}" type="presParOf" srcId="{90561C55-3C6E-4D53-85E1-2C50BCDDA392}" destId="{79F9B8A9-2412-4B74-84A9-69422DB81CDC}" srcOrd="2" destOrd="0" presId="urn:microsoft.com/office/officeart/2008/layout/VerticalCurvedList"/>
    <dgm:cxn modelId="{D2205A4F-BB7A-4399-BC2F-78E18EC6EAFE}" type="presParOf" srcId="{79F9B8A9-2412-4B74-84A9-69422DB81CDC}" destId="{07CB3071-D555-47DA-A36A-69EB91531FD8}" srcOrd="0" destOrd="0" presId="urn:microsoft.com/office/officeart/2008/layout/VerticalCurvedList"/>
    <dgm:cxn modelId="{602753E6-8A03-492B-861A-6B9532B5AA28}" type="presParOf" srcId="{90561C55-3C6E-4D53-85E1-2C50BCDDA392}" destId="{95DE6538-27BD-44AF-A1A8-CA8F6B10FDD2}" srcOrd="3" destOrd="0" presId="urn:microsoft.com/office/officeart/2008/layout/VerticalCurvedList"/>
    <dgm:cxn modelId="{AEC540A3-E86A-4075-8BE4-263F4AFF4EA1}" type="presParOf" srcId="{90561C55-3C6E-4D53-85E1-2C50BCDDA392}" destId="{312BDEE8-85BD-4F02-B35B-2CC8E701C98B}" srcOrd="4" destOrd="0" presId="urn:microsoft.com/office/officeart/2008/layout/VerticalCurvedList"/>
    <dgm:cxn modelId="{CD5D1014-B7CB-4B47-9A02-5FBF90928A73}" type="presParOf" srcId="{312BDEE8-85BD-4F02-B35B-2CC8E701C98B}" destId="{3F8116AC-FAC3-4E95-9865-93CCFEB191B9}" srcOrd="0" destOrd="0" presId="urn:microsoft.com/office/officeart/2008/layout/VerticalCurvedList"/>
    <dgm:cxn modelId="{987EB7C0-CA3E-4874-85E0-01E9060A2D35}" type="presParOf" srcId="{90561C55-3C6E-4D53-85E1-2C50BCDDA392}" destId="{E131CE4A-9776-44F4-BC03-867682E21374}" srcOrd="5" destOrd="0" presId="urn:microsoft.com/office/officeart/2008/layout/VerticalCurvedList"/>
    <dgm:cxn modelId="{91E55363-8DCA-455E-A203-06A9410994CB}" type="presParOf" srcId="{90561C55-3C6E-4D53-85E1-2C50BCDDA392}" destId="{AC9A216A-8375-48F9-A4E6-8E0B64C0209B}" srcOrd="6" destOrd="0" presId="urn:microsoft.com/office/officeart/2008/layout/VerticalCurvedList"/>
    <dgm:cxn modelId="{D866D586-1293-4049-B6E3-B467C1D5ED64}" type="presParOf" srcId="{AC9A216A-8375-48F9-A4E6-8E0B64C0209B}" destId="{A965097E-32F1-4AB8-8C4E-2814A7596B2F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7E5AA53B-3EEE-4DE4-BB81-9044890C2946}" type="doc">
      <dgm:prSet loTypeId="urn:microsoft.com/office/officeart/2008/layout/VerticalCurvedList" loCatId="list" qsTypeId="urn:microsoft.com/office/officeart/2005/8/quickstyle/simple4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6750AC01-D39D-4F3A-9DC8-2A211EE986A2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US" sz="3200" dirty="0">
              <a:solidFill>
                <a:schemeClr val="bg1">
                  <a:lumMod val="6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rPr>
            <a:t>Background and Introduction </a:t>
          </a:r>
        </a:p>
      </dgm:t>
    </dgm:pt>
    <dgm:pt modelId="{720680DC-AAA4-4434-A582-60EBCC5BA355}" type="parTrans" cxnId="{0B5DAE5F-BCDC-4BF7-A6E7-CF856886A64D}">
      <dgm:prSet/>
      <dgm:spPr/>
      <dgm:t>
        <a:bodyPr/>
        <a:lstStyle/>
        <a:p>
          <a:endParaRPr lang="en-US" sz="3200"/>
        </a:p>
      </dgm:t>
    </dgm:pt>
    <dgm:pt modelId="{CA077D98-8478-47EA-B6A9-99ACE60C64D4}" type="sibTrans" cxnId="{0B5DAE5F-BCDC-4BF7-A6E7-CF856886A64D}">
      <dgm:prSet/>
      <dgm:spPr/>
      <dgm:t>
        <a:bodyPr/>
        <a:lstStyle/>
        <a:p>
          <a:endParaRPr lang="en-US" sz="3200"/>
        </a:p>
      </dgm:t>
    </dgm:pt>
    <dgm:pt modelId="{0BEF68B8-1228-47BB-83B5-7B9CD1E3F84E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HK" sz="3200" dirty="0">
              <a:solidFill>
                <a:schemeClr val="bg1">
                  <a:lumMod val="65000"/>
                </a:schemeClr>
              </a:solidFill>
            </a:rPr>
            <a:t>Data Issues</a:t>
          </a:r>
          <a:endParaRPr lang="en-US" sz="3200" dirty="0">
            <a:solidFill>
              <a:schemeClr val="bg1">
                <a:lumMod val="65000"/>
              </a:schemeClr>
            </a:solidFill>
          </a:endParaRPr>
        </a:p>
      </dgm:t>
    </dgm:pt>
    <dgm:pt modelId="{ED3A4BC2-B75A-4952-A38B-A42B5995DF05}" type="parTrans" cxnId="{EDEF4F82-1237-4639-A0F7-385C1897CE66}">
      <dgm:prSet/>
      <dgm:spPr/>
      <dgm:t>
        <a:bodyPr/>
        <a:lstStyle/>
        <a:p>
          <a:endParaRPr lang="en-US" sz="3200"/>
        </a:p>
      </dgm:t>
    </dgm:pt>
    <dgm:pt modelId="{FD949706-EDCC-4ADC-8EDF-8EDA49C92325}" type="sibTrans" cxnId="{EDEF4F82-1237-4639-A0F7-385C1897CE66}">
      <dgm:prSet/>
      <dgm:spPr/>
      <dgm:t>
        <a:bodyPr/>
        <a:lstStyle/>
        <a:p>
          <a:endParaRPr lang="en-US" sz="3200"/>
        </a:p>
      </dgm:t>
    </dgm:pt>
    <dgm:pt modelId="{5605D28D-2CE6-4513-8566-952984E21E14}">
      <dgm:prSet phldrT="[Text]" custT="1"/>
      <dgm:spPr/>
      <dgm:t>
        <a:bodyPr/>
        <a:lstStyle/>
        <a:p>
          <a:pPr>
            <a:lnSpc>
              <a:spcPct val="100000"/>
            </a:lnSpc>
          </a:pPr>
          <a:r>
            <a:rPr lang="en-US" altLang="zh-CN" sz="3200" dirty="0">
              <a:solidFill>
                <a:schemeClr val="bg1"/>
              </a:solidFill>
            </a:rPr>
            <a:t>Ethics</a:t>
          </a:r>
          <a:endParaRPr lang="en-US" sz="3200" dirty="0">
            <a:solidFill>
              <a:schemeClr val="bg1"/>
            </a:solidFill>
          </a:endParaRPr>
        </a:p>
      </dgm:t>
    </dgm:pt>
    <dgm:pt modelId="{EB15AB98-362B-4E70-A3DA-995FC3E8BA79}" type="parTrans" cxnId="{FAF3F884-F0CF-440F-8CB1-B7648AB1B138}">
      <dgm:prSet/>
      <dgm:spPr/>
      <dgm:t>
        <a:bodyPr/>
        <a:lstStyle/>
        <a:p>
          <a:endParaRPr lang="en-US" sz="3200"/>
        </a:p>
      </dgm:t>
    </dgm:pt>
    <dgm:pt modelId="{823D1971-2C4D-4EC5-A874-2F463DE37109}" type="sibTrans" cxnId="{FAF3F884-F0CF-440F-8CB1-B7648AB1B138}">
      <dgm:prSet/>
      <dgm:spPr/>
      <dgm:t>
        <a:bodyPr/>
        <a:lstStyle/>
        <a:p>
          <a:endParaRPr lang="en-US" sz="3200"/>
        </a:p>
      </dgm:t>
    </dgm:pt>
    <dgm:pt modelId="{57806726-6E60-4ACC-9C1C-7DF9CC365A10}" type="pres">
      <dgm:prSet presAssocID="{7E5AA53B-3EEE-4DE4-BB81-9044890C2946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zh-HK" altLang="en-US"/>
        </a:p>
      </dgm:t>
    </dgm:pt>
    <dgm:pt modelId="{90561C55-3C6E-4D53-85E1-2C50BCDDA392}" type="pres">
      <dgm:prSet presAssocID="{7E5AA53B-3EEE-4DE4-BB81-9044890C2946}" presName="Name1" presStyleCnt="0"/>
      <dgm:spPr/>
    </dgm:pt>
    <dgm:pt modelId="{B6CD42EC-5AD4-4004-AE5B-47EDA668DAA8}" type="pres">
      <dgm:prSet presAssocID="{7E5AA53B-3EEE-4DE4-BB81-9044890C2946}" presName="cycle" presStyleCnt="0"/>
      <dgm:spPr/>
    </dgm:pt>
    <dgm:pt modelId="{963B8EE3-40CC-4A0A-B420-D0BF920973CE}" type="pres">
      <dgm:prSet presAssocID="{7E5AA53B-3EEE-4DE4-BB81-9044890C2946}" presName="srcNode" presStyleLbl="node1" presStyleIdx="0" presStyleCnt="3"/>
      <dgm:spPr/>
    </dgm:pt>
    <dgm:pt modelId="{D79B43FC-100B-4A0D-A4D5-0D2D04B99064}" type="pres">
      <dgm:prSet presAssocID="{7E5AA53B-3EEE-4DE4-BB81-9044890C2946}" presName="conn" presStyleLbl="parChTrans1D2" presStyleIdx="0" presStyleCnt="1"/>
      <dgm:spPr/>
      <dgm:t>
        <a:bodyPr/>
        <a:lstStyle/>
        <a:p>
          <a:endParaRPr lang="zh-HK" altLang="en-US"/>
        </a:p>
      </dgm:t>
    </dgm:pt>
    <dgm:pt modelId="{3CAD8DA1-8D53-445C-ACE8-D8449E4F0F55}" type="pres">
      <dgm:prSet presAssocID="{7E5AA53B-3EEE-4DE4-BB81-9044890C2946}" presName="extraNode" presStyleLbl="node1" presStyleIdx="0" presStyleCnt="3"/>
      <dgm:spPr/>
    </dgm:pt>
    <dgm:pt modelId="{429CABD1-4116-474B-81BF-735E2CA9DD00}" type="pres">
      <dgm:prSet presAssocID="{7E5AA53B-3EEE-4DE4-BB81-9044890C2946}" presName="dstNode" presStyleLbl="node1" presStyleIdx="0" presStyleCnt="3"/>
      <dgm:spPr/>
    </dgm:pt>
    <dgm:pt modelId="{58319267-C71E-43C9-94E1-827D0616C7A7}" type="pres">
      <dgm:prSet presAssocID="{6750AC01-D39D-4F3A-9DC8-2A211EE986A2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79F9B8A9-2412-4B74-84A9-69422DB81CDC}" type="pres">
      <dgm:prSet presAssocID="{6750AC01-D39D-4F3A-9DC8-2A211EE986A2}" presName="accent_1" presStyleCnt="0"/>
      <dgm:spPr/>
    </dgm:pt>
    <dgm:pt modelId="{07CB3071-D555-47DA-A36A-69EB91531FD8}" type="pres">
      <dgm:prSet presAssocID="{6750AC01-D39D-4F3A-9DC8-2A211EE986A2}" presName="accentRepeatNode" presStyleLbl="solidFgAcc1" presStyleIdx="0" presStyleCnt="3"/>
      <dgm:spPr/>
    </dgm:pt>
    <dgm:pt modelId="{95DE6538-27BD-44AF-A1A8-CA8F6B10FDD2}" type="pres">
      <dgm:prSet presAssocID="{0BEF68B8-1228-47BB-83B5-7B9CD1E3F84E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312BDEE8-85BD-4F02-B35B-2CC8E701C98B}" type="pres">
      <dgm:prSet presAssocID="{0BEF68B8-1228-47BB-83B5-7B9CD1E3F84E}" presName="accent_2" presStyleCnt="0"/>
      <dgm:spPr/>
    </dgm:pt>
    <dgm:pt modelId="{3F8116AC-FAC3-4E95-9865-93CCFEB191B9}" type="pres">
      <dgm:prSet presAssocID="{0BEF68B8-1228-47BB-83B5-7B9CD1E3F84E}" presName="accentRepeatNode" presStyleLbl="solidFgAcc1" presStyleIdx="1" presStyleCnt="3"/>
      <dgm:spPr/>
    </dgm:pt>
    <dgm:pt modelId="{E131CE4A-9776-44F4-BC03-867682E21374}" type="pres">
      <dgm:prSet presAssocID="{5605D28D-2CE6-4513-8566-952984E21E14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zh-HK" altLang="en-US"/>
        </a:p>
      </dgm:t>
    </dgm:pt>
    <dgm:pt modelId="{AC9A216A-8375-48F9-A4E6-8E0B64C0209B}" type="pres">
      <dgm:prSet presAssocID="{5605D28D-2CE6-4513-8566-952984E21E14}" presName="accent_3" presStyleCnt="0"/>
      <dgm:spPr/>
    </dgm:pt>
    <dgm:pt modelId="{A965097E-32F1-4AB8-8C4E-2814A7596B2F}" type="pres">
      <dgm:prSet presAssocID="{5605D28D-2CE6-4513-8566-952984E21E14}" presName="accentRepeatNode" presStyleLbl="solidFgAcc1" presStyleIdx="2" presStyleCnt="3"/>
      <dgm:spPr/>
    </dgm:pt>
  </dgm:ptLst>
  <dgm:cxnLst>
    <dgm:cxn modelId="{29DA474E-5DFA-4C66-882F-319C49ABBB19}" type="presOf" srcId="{6750AC01-D39D-4F3A-9DC8-2A211EE986A2}" destId="{58319267-C71E-43C9-94E1-827D0616C7A7}" srcOrd="0" destOrd="0" presId="urn:microsoft.com/office/officeart/2008/layout/VerticalCurvedList"/>
    <dgm:cxn modelId="{7084AA77-BACB-46CB-AE4A-77B62D3ED1AF}" type="presOf" srcId="{5605D28D-2CE6-4513-8566-952984E21E14}" destId="{E131CE4A-9776-44F4-BC03-867682E21374}" srcOrd="0" destOrd="0" presId="urn:microsoft.com/office/officeart/2008/layout/VerticalCurvedList"/>
    <dgm:cxn modelId="{4A378892-5CCC-4F0D-8A38-4BEAECF30F24}" type="presOf" srcId="{0BEF68B8-1228-47BB-83B5-7B9CD1E3F84E}" destId="{95DE6538-27BD-44AF-A1A8-CA8F6B10FDD2}" srcOrd="0" destOrd="0" presId="urn:microsoft.com/office/officeart/2008/layout/VerticalCurvedList"/>
    <dgm:cxn modelId="{EDEF4F82-1237-4639-A0F7-385C1897CE66}" srcId="{7E5AA53B-3EEE-4DE4-BB81-9044890C2946}" destId="{0BEF68B8-1228-47BB-83B5-7B9CD1E3F84E}" srcOrd="1" destOrd="0" parTransId="{ED3A4BC2-B75A-4952-A38B-A42B5995DF05}" sibTransId="{FD949706-EDCC-4ADC-8EDF-8EDA49C92325}"/>
    <dgm:cxn modelId="{A11E3B12-1828-45A7-86C3-BB85832DF84D}" type="presOf" srcId="{CA077D98-8478-47EA-B6A9-99ACE60C64D4}" destId="{D79B43FC-100B-4A0D-A4D5-0D2D04B99064}" srcOrd="0" destOrd="0" presId="urn:microsoft.com/office/officeart/2008/layout/VerticalCurvedList"/>
    <dgm:cxn modelId="{4F65CC8F-B5A8-40BE-A32B-05862B543D6A}" type="presOf" srcId="{7E5AA53B-3EEE-4DE4-BB81-9044890C2946}" destId="{57806726-6E60-4ACC-9C1C-7DF9CC365A10}" srcOrd="0" destOrd="0" presId="urn:microsoft.com/office/officeart/2008/layout/VerticalCurvedList"/>
    <dgm:cxn modelId="{FAF3F884-F0CF-440F-8CB1-B7648AB1B138}" srcId="{7E5AA53B-3EEE-4DE4-BB81-9044890C2946}" destId="{5605D28D-2CE6-4513-8566-952984E21E14}" srcOrd="2" destOrd="0" parTransId="{EB15AB98-362B-4E70-A3DA-995FC3E8BA79}" sibTransId="{823D1971-2C4D-4EC5-A874-2F463DE37109}"/>
    <dgm:cxn modelId="{0B5DAE5F-BCDC-4BF7-A6E7-CF856886A64D}" srcId="{7E5AA53B-3EEE-4DE4-BB81-9044890C2946}" destId="{6750AC01-D39D-4F3A-9DC8-2A211EE986A2}" srcOrd="0" destOrd="0" parTransId="{720680DC-AAA4-4434-A582-60EBCC5BA355}" sibTransId="{CA077D98-8478-47EA-B6A9-99ACE60C64D4}"/>
    <dgm:cxn modelId="{4E25B52E-70EF-4A0F-B410-0B49263AF380}" type="presParOf" srcId="{57806726-6E60-4ACC-9C1C-7DF9CC365A10}" destId="{90561C55-3C6E-4D53-85E1-2C50BCDDA392}" srcOrd="0" destOrd="0" presId="urn:microsoft.com/office/officeart/2008/layout/VerticalCurvedList"/>
    <dgm:cxn modelId="{2B3DD9E4-EC9C-4B92-B380-F89BF82E7CF3}" type="presParOf" srcId="{90561C55-3C6E-4D53-85E1-2C50BCDDA392}" destId="{B6CD42EC-5AD4-4004-AE5B-47EDA668DAA8}" srcOrd="0" destOrd="0" presId="urn:microsoft.com/office/officeart/2008/layout/VerticalCurvedList"/>
    <dgm:cxn modelId="{EA357085-80A4-4D1D-9BD2-56B1E9A721FB}" type="presParOf" srcId="{B6CD42EC-5AD4-4004-AE5B-47EDA668DAA8}" destId="{963B8EE3-40CC-4A0A-B420-D0BF920973CE}" srcOrd="0" destOrd="0" presId="urn:microsoft.com/office/officeart/2008/layout/VerticalCurvedList"/>
    <dgm:cxn modelId="{F175C6D0-411C-40FD-A19B-860D49F42061}" type="presParOf" srcId="{B6CD42EC-5AD4-4004-AE5B-47EDA668DAA8}" destId="{D79B43FC-100B-4A0D-A4D5-0D2D04B99064}" srcOrd="1" destOrd="0" presId="urn:microsoft.com/office/officeart/2008/layout/VerticalCurvedList"/>
    <dgm:cxn modelId="{794BB944-68C0-47A5-9792-652802EB36AC}" type="presParOf" srcId="{B6CD42EC-5AD4-4004-AE5B-47EDA668DAA8}" destId="{3CAD8DA1-8D53-445C-ACE8-D8449E4F0F55}" srcOrd="2" destOrd="0" presId="urn:microsoft.com/office/officeart/2008/layout/VerticalCurvedList"/>
    <dgm:cxn modelId="{B8CC75C4-3D1A-49E7-80D2-915668C1368C}" type="presParOf" srcId="{B6CD42EC-5AD4-4004-AE5B-47EDA668DAA8}" destId="{429CABD1-4116-474B-81BF-735E2CA9DD00}" srcOrd="3" destOrd="0" presId="urn:microsoft.com/office/officeart/2008/layout/VerticalCurvedList"/>
    <dgm:cxn modelId="{28110BB8-F33F-498C-9A75-98364B05EFA5}" type="presParOf" srcId="{90561C55-3C6E-4D53-85E1-2C50BCDDA392}" destId="{58319267-C71E-43C9-94E1-827D0616C7A7}" srcOrd="1" destOrd="0" presId="urn:microsoft.com/office/officeart/2008/layout/VerticalCurvedList"/>
    <dgm:cxn modelId="{3866F6C9-5521-48F2-B6C3-40C9896E1605}" type="presParOf" srcId="{90561C55-3C6E-4D53-85E1-2C50BCDDA392}" destId="{79F9B8A9-2412-4B74-84A9-69422DB81CDC}" srcOrd="2" destOrd="0" presId="urn:microsoft.com/office/officeart/2008/layout/VerticalCurvedList"/>
    <dgm:cxn modelId="{D2205A4F-BB7A-4399-BC2F-78E18EC6EAFE}" type="presParOf" srcId="{79F9B8A9-2412-4B74-84A9-69422DB81CDC}" destId="{07CB3071-D555-47DA-A36A-69EB91531FD8}" srcOrd="0" destOrd="0" presId="urn:microsoft.com/office/officeart/2008/layout/VerticalCurvedList"/>
    <dgm:cxn modelId="{602753E6-8A03-492B-861A-6B9532B5AA28}" type="presParOf" srcId="{90561C55-3C6E-4D53-85E1-2C50BCDDA392}" destId="{95DE6538-27BD-44AF-A1A8-CA8F6B10FDD2}" srcOrd="3" destOrd="0" presId="urn:microsoft.com/office/officeart/2008/layout/VerticalCurvedList"/>
    <dgm:cxn modelId="{AEC540A3-E86A-4075-8BE4-263F4AFF4EA1}" type="presParOf" srcId="{90561C55-3C6E-4D53-85E1-2C50BCDDA392}" destId="{312BDEE8-85BD-4F02-B35B-2CC8E701C98B}" srcOrd="4" destOrd="0" presId="urn:microsoft.com/office/officeart/2008/layout/VerticalCurvedList"/>
    <dgm:cxn modelId="{CD5D1014-B7CB-4B47-9A02-5FBF90928A73}" type="presParOf" srcId="{312BDEE8-85BD-4F02-B35B-2CC8E701C98B}" destId="{3F8116AC-FAC3-4E95-9865-93CCFEB191B9}" srcOrd="0" destOrd="0" presId="urn:microsoft.com/office/officeart/2008/layout/VerticalCurvedList"/>
    <dgm:cxn modelId="{987EB7C0-CA3E-4874-85E0-01E9060A2D35}" type="presParOf" srcId="{90561C55-3C6E-4D53-85E1-2C50BCDDA392}" destId="{E131CE4A-9776-44F4-BC03-867682E21374}" srcOrd="5" destOrd="0" presId="urn:microsoft.com/office/officeart/2008/layout/VerticalCurvedList"/>
    <dgm:cxn modelId="{91E55363-8DCA-455E-A203-06A9410994CB}" type="presParOf" srcId="{90561C55-3C6E-4D53-85E1-2C50BCDDA392}" destId="{AC9A216A-8375-48F9-A4E6-8E0B64C0209B}" srcOrd="6" destOrd="0" presId="urn:microsoft.com/office/officeart/2008/layout/VerticalCurvedList"/>
    <dgm:cxn modelId="{D866D586-1293-4049-B6E3-B467C1D5ED64}" type="presParOf" srcId="{AC9A216A-8375-48F9-A4E6-8E0B64C0209B}" destId="{A965097E-32F1-4AB8-8C4E-2814A7596B2F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xmlns="" id="{E644646B-21C0-410B-BA17-64C59EB2927D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9787" cy="49869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C289392C-F5C5-4C38-94CE-455C7F402790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55838" y="0"/>
            <a:ext cx="2949787" cy="49869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929A4FD-FAFB-4CDA-9DC5-D20CA18269A9}" type="datetimeFigureOut">
              <a:rPr lang="en-US" smtClean="0"/>
              <a:t>12/15/2021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A62F3D2C-86D2-4CEA-B1B8-750885E16DDF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9440647"/>
            <a:ext cx="2949787" cy="49869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EA6D5F72-69F2-4B4B-A943-B04C4B1E36A5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55838" y="9440647"/>
            <a:ext cx="2949787" cy="49869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3BEBA49-8001-49C3-9348-74483362155A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790609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9787" cy="49869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5838" y="0"/>
            <a:ext cx="2949787" cy="49869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B91E35E-F34C-4F0E-B8A1-D9F5F49CB3AD}" type="datetimeFigureOut">
              <a:rPr lang="en-US" smtClean="0"/>
              <a:t>12/15/2021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3013"/>
            <a:ext cx="5962650" cy="3354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0720" y="4783307"/>
            <a:ext cx="5445760" cy="3913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40647"/>
            <a:ext cx="2949787" cy="49869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5838" y="9440647"/>
            <a:ext cx="2949787" cy="49869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D3F15BC-4AA1-41C4-8C26-91A7E3BB93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34676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7502316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8464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7274906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D931101-0783-3843-9B34-8DFBA1E82C3A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025090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583714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0618146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2689399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797288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7458535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HK" dirty="0"/>
              <a:t>AI is quite powerful!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0918432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805162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0" i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National Transportation Safety Board (NTSB) 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11028524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931075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3353393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19632535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19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50749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563466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103260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24422664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9761623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0" i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4305936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0" i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National Transportation Safety Board (NTSB) 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2262686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801259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6297763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57068336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29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8619560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6381204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00661688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H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3811579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89695056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8297302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48689150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2794932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60378525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5198334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39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2080370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3F15BC-4AA1-41C4-8C26-91A7E3BB93DC}" type="slidenum">
              <a:rPr lang="en-US" smtClean="0"/>
              <a:t>40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0052814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8AA4EC-6194-4CFA-B311-6A2ABF4E1A60}" type="slidenum">
              <a:rPr lang="en-US" smtClean="0"/>
              <a:t>41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184030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46532" y="744218"/>
            <a:ext cx="11262866" cy="330480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81191" y="1020431"/>
            <a:ext cx="10993549" cy="1475013"/>
          </a:xfrm>
          <a:effectLst/>
        </p:spPr>
        <p:txBody>
          <a:bodyPr anchor="b">
            <a:normAutofit/>
          </a:bodyPr>
          <a:lstStyle>
            <a:lvl1pPr>
              <a:defRPr sz="36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81194" y="2495445"/>
            <a:ext cx="10993546" cy="590321"/>
          </a:xfrm>
        </p:spPr>
        <p:txBody>
          <a:bodyPr anchor="t">
            <a:normAutofit/>
          </a:bodyPr>
          <a:lstStyle>
            <a:lvl1pPr marL="0" indent="0" algn="l">
              <a:buNone/>
              <a:defRPr sz="1600" cap="all">
                <a:solidFill>
                  <a:schemeClr val="accent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605951" y="5956137"/>
            <a:ext cx="284480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2CE2DF6E-9A18-4474-A5E9-9CE3C9C00248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81192" y="5951811"/>
            <a:ext cx="691721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558300" y="5956137"/>
            <a:ext cx="101644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30186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>
            <a:spLocks noChangeAspect="1"/>
          </p:cNvSpPr>
          <p:nvPr userDrawn="1"/>
        </p:nvSpPr>
        <p:spPr>
          <a:xfrm>
            <a:off x="440683" y="606555"/>
            <a:ext cx="11300036" cy="87758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517069"/>
            <a:ext cx="11029616" cy="803087"/>
          </a:xfrm>
        </p:spPr>
        <p:txBody>
          <a:bodyPr>
            <a:noAutofit/>
          </a:bodyPr>
          <a:lstStyle>
            <a:lvl1pPr>
              <a:defRPr sz="3800" cap="none" baseline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r>
              <a:rPr lang="en-US" dirty="0"/>
              <a:t>Click to edit Master 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2180496"/>
            <a:ext cx="11029615" cy="367830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9DF5A-1624-49D4-9132-64CD1E76474A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084553" y="6472951"/>
            <a:ext cx="1052508" cy="365125"/>
          </a:xfrm>
        </p:spPr>
        <p:txBody>
          <a:bodyPr/>
          <a:lstStyle>
            <a:lvl1pPr>
              <a:defRPr sz="1600"/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912938" y="1082675"/>
            <a:ext cx="914400" cy="9144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7399816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7817" y="5141974"/>
            <a:ext cx="11290860" cy="125882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3043910"/>
            <a:ext cx="11029615" cy="1497507"/>
          </a:xfrm>
        </p:spPr>
        <p:txBody>
          <a:bodyPr anchor="b">
            <a:normAutofit/>
          </a:bodyPr>
          <a:lstStyle>
            <a:lvl1pPr algn="l">
              <a:defRPr sz="3600" b="0" cap="all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4541417"/>
            <a:ext cx="11029615" cy="600556"/>
          </a:xfrm>
        </p:spPr>
        <p:txBody>
          <a:bodyPr anchor="t">
            <a:normAutofit/>
          </a:bodyPr>
          <a:lstStyle>
            <a:lvl1pPr marL="0" indent="0" algn="l">
              <a:buNone/>
              <a:defRPr sz="1800" cap="all">
                <a:solidFill>
                  <a:schemeClr val="accent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600B5AA4-E8C7-42B9-A1F4-00FF863BCC3C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92908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81193" y="2228003"/>
            <a:ext cx="5422390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88417" y="2228003"/>
            <a:ext cx="5422392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8E6545-10F2-4C2C-A8A2-9C944B60519B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9" name="Rectangle 8"/>
          <p:cNvSpPr>
            <a:spLocks noChangeAspect="1"/>
          </p:cNvSpPr>
          <p:nvPr userDrawn="1"/>
        </p:nvSpPr>
        <p:spPr>
          <a:xfrm>
            <a:off x="440683" y="606555"/>
            <a:ext cx="11300036" cy="87758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57863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716740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87219" y="2250892"/>
            <a:ext cx="5087075" cy="536005"/>
          </a:xfrm>
        </p:spPr>
        <p:txBody>
          <a:bodyPr anchor="b">
            <a:noAutofit/>
          </a:bodyPr>
          <a:lstStyle>
            <a:lvl1pPr marL="0" indent="0">
              <a:buNone/>
              <a:defRPr sz="2200" b="0">
                <a:solidFill>
                  <a:schemeClr val="accent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1194" y="2926052"/>
            <a:ext cx="5393100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3735" y="2250892"/>
            <a:ext cx="5087073" cy="553373"/>
          </a:xfrm>
        </p:spPr>
        <p:txBody>
          <a:bodyPr anchor="b">
            <a:noAutofit/>
          </a:bodyPr>
          <a:lstStyle>
            <a:lvl1pPr marL="0" indent="0">
              <a:buNone/>
              <a:defRPr sz="2200" b="0">
                <a:solidFill>
                  <a:schemeClr val="accent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709" y="2926052"/>
            <a:ext cx="5393100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D03FD65-6802-4B02-A321-D511F9C9F385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3" name="Rectangle 12"/>
          <p:cNvSpPr>
            <a:spLocks noChangeAspect="1"/>
          </p:cNvSpPr>
          <p:nvPr userDrawn="1"/>
        </p:nvSpPr>
        <p:spPr>
          <a:xfrm>
            <a:off x="440683" y="606555"/>
            <a:ext cx="11300036" cy="87758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571604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285740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0B1043-123E-4294-8757-07E533F001D2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11079255" y="6430747"/>
            <a:ext cx="1052510" cy="365125"/>
          </a:xfrm>
        </p:spPr>
        <p:txBody>
          <a:bodyPr/>
          <a:lstStyle>
            <a:lvl1pPr>
              <a:defRPr sz="1600"/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Rectangle 6"/>
          <p:cNvSpPr>
            <a:spLocks noChangeAspect="1"/>
          </p:cNvSpPr>
          <p:nvPr/>
        </p:nvSpPr>
        <p:spPr>
          <a:xfrm>
            <a:off x="440683" y="606555"/>
            <a:ext cx="11300036" cy="87758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575894" y="729658"/>
            <a:ext cx="11029616" cy="627874"/>
          </a:xfrm>
        </p:spPr>
        <p:txBody>
          <a:bodyPr>
            <a:normAutofit/>
          </a:bodyPr>
          <a:lstStyle>
            <a:lvl1pPr>
              <a:defRPr sz="3800" cap="none" baseline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1643182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6BC54-8F0E-4DA2-8904-9EE794126FC3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126904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>
            <a:spLocks noChangeAspect="1"/>
          </p:cNvSpPr>
          <p:nvPr/>
        </p:nvSpPr>
        <p:spPr>
          <a:xfrm>
            <a:off x="447817" y="5141973"/>
            <a:ext cx="11298200" cy="1274702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5262296"/>
            <a:ext cx="4909445" cy="689514"/>
          </a:xfrm>
        </p:spPr>
        <p:txBody>
          <a:bodyPr anchor="ctr"/>
          <a:lstStyle>
            <a:lvl1pPr algn="l">
              <a:defRPr sz="2000" b="0"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7816" y="601200"/>
            <a:ext cx="11292840" cy="4204800"/>
          </a:xfrm>
        </p:spPr>
        <p:txBody>
          <a:bodyPr anchor="ctr">
            <a:normAutofit/>
          </a:bodyPr>
          <a:lstStyle>
            <a:lvl1pPr>
              <a:defRPr sz="2000">
                <a:solidFill>
                  <a:schemeClr val="tx2"/>
                </a:solidFill>
              </a:defRPr>
            </a:lvl1pPr>
            <a:lvl2pPr>
              <a:defRPr sz="1800">
                <a:solidFill>
                  <a:schemeClr val="tx2"/>
                </a:solidFill>
              </a:defRPr>
            </a:lvl2pPr>
            <a:lvl3pPr>
              <a:defRPr sz="1600">
                <a:solidFill>
                  <a:schemeClr val="tx2"/>
                </a:solidFill>
              </a:defRPr>
            </a:lvl3pPr>
            <a:lvl4pPr>
              <a:defRPr sz="1400">
                <a:solidFill>
                  <a:schemeClr val="tx2"/>
                </a:solidFill>
              </a:defRPr>
            </a:lvl4pPr>
            <a:lvl5pPr>
              <a:defRPr sz="1400">
                <a:solidFill>
                  <a:schemeClr val="tx2"/>
                </a:solidFill>
              </a:defRPr>
            </a:lvl5pPr>
            <a:lvl6pPr>
              <a:defRPr sz="1400">
                <a:solidFill>
                  <a:schemeClr val="tx2"/>
                </a:solidFill>
              </a:defRPr>
            </a:lvl6pPr>
            <a:lvl7pPr>
              <a:defRPr sz="1400">
                <a:solidFill>
                  <a:schemeClr val="tx2"/>
                </a:solidFill>
              </a:defRPr>
            </a:lvl7pPr>
            <a:lvl8pPr>
              <a:defRPr sz="1400">
                <a:solidFill>
                  <a:schemeClr val="tx2"/>
                </a:solidFill>
              </a:defRPr>
            </a:lvl8pPr>
            <a:lvl9pPr>
              <a:defRPr sz="1400">
                <a:solidFill>
                  <a:schemeClr val="tx2"/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40823" y="5262296"/>
            <a:ext cx="5869987" cy="689515"/>
          </a:xfrm>
        </p:spPr>
        <p:txBody>
          <a:bodyPr anchor="ctr">
            <a:normAutofit/>
          </a:bodyPr>
          <a:lstStyle>
            <a:lvl1pPr marL="0" indent="0" algn="r">
              <a:buNone/>
              <a:defRPr sz="1100">
                <a:solidFill>
                  <a:schemeClr val="bg1"/>
                </a:solidFill>
              </a:defRPr>
            </a:lvl1pPr>
            <a:lvl2pPr marL="457200" indent="0">
              <a:buNone/>
              <a:defRPr sz="11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C2D0F845-CBE5-484D-86E8-E4490D8B38A4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32962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4693389"/>
            <a:ext cx="11029616" cy="566738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47817" y="599725"/>
            <a:ext cx="11290859" cy="3557252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81192" y="5260127"/>
            <a:ext cx="11029617" cy="598671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36A75D-C7FC-48C3-99B6-8211BADC1B34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08037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0286" y="614407"/>
            <a:ext cx="11309338" cy="118929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013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3C65D8-E87E-48DF-B6B4-C5B4C2836178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470114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8839201" y="599725"/>
            <a:ext cx="2906817" cy="581695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1" y="675726"/>
            <a:ext cx="2004164" cy="5183073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4923" y="675726"/>
            <a:ext cx="7896279" cy="5183073"/>
          </a:xfrm>
        </p:spPr>
        <p:txBody>
          <a:bodyPr vert="eaVert" anchor="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93673" y="5956137"/>
            <a:ext cx="1328141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9115FDAD-9A2B-4269-BDD3-D5E8E67B6778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774923" y="5951811"/>
            <a:ext cx="7896279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46615" y="5956137"/>
            <a:ext cx="1164195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9152687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Contents slide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1" y="339509"/>
            <a:ext cx="12192000" cy="792605"/>
          </a:xfrm>
          <a:prstGeom prst="rect">
            <a:avLst/>
          </a:prstGeom>
        </p:spPr>
        <p:txBody>
          <a:bodyPr anchor="ctr"/>
          <a:lstStyle>
            <a:lvl1pPr marL="0" indent="0" algn="ctr">
              <a:lnSpc>
                <a:spcPct val="100000"/>
              </a:lnSpc>
              <a:buNone/>
              <a:defRPr sz="5400" b="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cs typeface="Arial" pitchFamily="34" charset="0"/>
              </a:defRPr>
            </a:lvl1pPr>
          </a:lstStyle>
          <a:p>
            <a:pPr lvl="0"/>
            <a:r>
              <a:rPr lang="en-US" altLang="ko-KR"/>
              <a:t>BASIC LAYOUT</a:t>
            </a:r>
          </a:p>
        </p:txBody>
      </p:sp>
      <p:sp>
        <p:nvSpPr>
          <p:cNvPr id="3" name="Rectangle 2"/>
          <p:cNvSpPr/>
          <p:nvPr userDrawn="1"/>
        </p:nvSpPr>
        <p:spPr>
          <a:xfrm>
            <a:off x="98648" y="6562642"/>
            <a:ext cx="8175268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ts val="0"/>
              </a:spcBef>
              <a:defRPr/>
            </a:pPr>
            <a:r>
              <a:rPr lang="en-US" altLang="ko-KR" sz="1200" b="0">
                <a:solidFill>
                  <a:schemeClr val="bg1">
                    <a:lumMod val="65000"/>
                  </a:schemeClr>
                </a:solidFill>
              </a:rPr>
              <a:t>Copyright ©2019-2022 CUHK Jockey Club AI for the Future Project. All rights reserved.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xmlns="" id="{B929ADB8-0C7F-774E-AADC-7A6008D0ECF1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310488" y="195811"/>
            <a:ext cx="1679638" cy="5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6138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81192" y="705124"/>
            <a:ext cx="11029616" cy="1189554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2336003"/>
            <a:ext cx="11029616" cy="352279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05951" y="5956137"/>
            <a:ext cx="28447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2"/>
                </a:solidFill>
              </a:defRPr>
            </a:lvl1pPr>
          </a:lstStyle>
          <a:p>
            <a:fld id="{6134F22E-3210-4B24-AC39-AB85593F2591}" type="datetime1">
              <a:rPr lang="en-US" smtClean="0"/>
              <a:t>12/15/2021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81192" y="5951811"/>
            <a:ext cx="69172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cap="all">
                <a:solidFill>
                  <a:schemeClr val="accent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58300" y="5956137"/>
            <a:ext cx="10525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2"/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chemeClr val="accent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828555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  <p:sldLayoutId id="2147483684" r:id="rId12"/>
  </p:sldLayoutIdLst>
  <p:hf hdr="0" ftr="0" dt="0"/>
  <p:txStyles>
    <p:titleStyle>
      <a:lvl1pPr algn="l" defTabSz="457200" rtl="0" eaLnBrk="1" latinLnBrk="0" hangingPunct="1">
        <a:spcBef>
          <a:spcPct val="0"/>
        </a:spcBef>
        <a:buNone/>
        <a:defRPr sz="2800" b="0" kern="1200" cap="all">
          <a:solidFill>
            <a:schemeClr val="bg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06000" indent="-306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800" kern="1200">
          <a:solidFill>
            <a:schemeClr val="tx2"/>
          </a:solidFill>
          <a:latin typeface="+mn-lt"/>
          <a:ea typeface="+mn-ea"/>
          <a:cs typeface="+mn-cs"/>
        </a:defRPr>
      </a:lvl1pPr>
      <a:lvl2pPr marL="630000" indent="-306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600" kern="1200">
          <a:solidFill>
            <a:schemeClr val="tx2"/>
          </a:solidFill>
          <a:latin typeface="+mn-lt"/>
          <a:ea typeface="+mn-ea"/>
          <a:cs typeface="+mn-cs"/>
        </a:defRPr>
      </a:lvl2pPr>
      <a:lvl3pPr marL="900000" indent="-270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400" kern="1200">
          <a:solidFill>
            <a:schemeClr val="tx2"/>
          </a:solidFill>
          <a:latin typeface="+mn-lt"/>
          <a:ea typeface="+mn-ea"/>
          <a:cs typeface="+mn-cs"/>
        </a:defRPr>
      </a:lvl3pPr>
      <a:lvl4pPr marL="1242000" indent="-234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4pPr>
      <a:lvl5pPr marL="1602000" indent="-234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5pPr>
      <a:lvl6pPr marL="19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6pPr>
      <a:lvl7pPr marL="22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7pPr>
      <a:lvl8pPr marL="25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8pPr>
      <a:lvl9pPr marL="28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image" Target="../media/image4.jpg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jpeg"/><Relationship Id="rId7" Type="http://schemas.openxmlformats.org/officeDocument/2006/relationships/image" Target="../media/image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8.jpe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emf"/><Relationship Id="rId4" Type="http://schemas.openxmlformats.org/officeDocument/2006/relationships/image" Target="../media/image13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18.png"/><Relationship Id="rId4" Type="http://schemas.openxmlformats.org/officeDocument/2006/relationships/notesSlide" Target="../notesSlides/notesSlide10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5" Type="http://schemas.openxmlformats.org/officeDocument/2006/relationships/image" Target="../media/image22.png"/><Relationship Id="rId4" Type="http://schemas.openxmlformats.org/officeDocument/2006/relationships/notesSlide" Target="../notesSlides/notesSlide13.xml"/></Relationships>
</file>

<file path=ppt/slides/_rels/slide17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3" Type="http://schemas.openxmlformats.org/officeDocument/2006/relationships/image" Target="../media/image4.jpg"/><Relationship Id="rId7" Type="http://schemas.openxmlformats.org/officeDocument/2006/relationships/diagramColors" Target="../diagrams/colors2.xml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diagramQuickStyle" Target="../diagrams/quickStyle2.xml"/><Relationship Id="rId5" Type="http://schemas.openxmlformats.org/officeDocument/2006/relationships/diagramLayout" Target="../diagrams/layout2.xml"/><Relationship Id="rId4" Type="http://schemas.openxmlformats.org/officeDocument/2006/relationships/diagramData" Target="../diagrams/data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emf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8" Type="http://schemas.microsoft.com/office/2007/relationships/diagramDrawing" Target="../diagrams/drawing3.xml"/><Relationship Id="rId3" Type="http://schemas.openxmlformats.org/officeDocument/2006/relationships/image" Target="../media/image4.jpg"/><Relationship Id="rId7" Type="http://schemas.openxmlformats.org/officeDocument/2006/relationships/diagramColors" Target="../diagrams/colors3.xml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.xml"/><Relationship Id="rId6" Type="http://schemas.openxmlformats.org/officeDocument/2006/relationships/diagramQuickStyle" Target="../diagrams/quickStyle3.xml"/><Relationship Id="rId5" Type="http://schemas.openxmlformats.org/officeDocument/2006/relationships/diagramLayout" Target="../diagrams/layout3.xml"/><Relationship Id="rId4" Type="http://schemas.openxmlformats.org/officeDocument/2006/relationships/diagramData" Target="../diagrams/data3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3.mp4"/><Relationship Id="rId1" Type="http://schemas.microsoft.com/office/2007/relationships/media" Target="../media/media3.mp4"/><Relationship Id="rId5" Type="http://schemas.openxmlformats.org/officeDocument/2006/relationships/image" Target="../media/image36.png"/><Relationship Id="rId4" Type="http://schemas.openxmlformats.org/officeDocument/2006/relationships/notesSlide" Target="../notesSlides/notesSlide29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6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9.png"/><Relationship Id="rId4" Type="http://schemas.openxmlformats.org/officeDocument/2006/relationships/image" Target="../media/image38.jp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microsoft.com/office/2007/relationships/media" Target="../media/media4.mp4"/><Relationship Id="rId1" Type="http://schemas.openxmlformats.org/officeDocument/2006/relationships/video" Target="NULL" TargetMode="External"/><Relationship Id="rId5" Type="http://schemas.openxmlformats.org/officeDocument/2006/relationships/image" Target="../media/image41.png"/><Relationship Id="rId4" Type="http://schemas.openxmlformats.org/officeDocument/2006/relationships/notesSlide" Target="../notesSlides/notesSlide33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microsoft.com/office/2007/relationships/media" Target="../media/media5.mp4"/><Relationship Id="rId1" Type="http://schemas.openxmlformats.org/officeDocument/2006/relationships/video" Target="NULL" TargetMode="External"/><Relationship Id="rId5" Type="http://schemas.openxmlformats.org/officeDocument/2006/relationships/image" Target="../media/image42.png"/><Relationship Id="rId4" Type="http://schemas.openxmlformats.org/officeDocument/2006/relationships/notesSlide" Target="../notesSlides/notesSlide3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45.png"/><Relationship Id="rId4" Type="http://schemas.openxmlformats.org/officeDocument/2006/relationships/hyperlink" Target="https://medium.com/swlh/an-in-depth-look-into-all-the-ways-google-tracks-you-in-2019-b158acf05b29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投影片編號版面配置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</a:t>
            </a:fld>
            <a:endParaRPr lang="en-US" dirty="0"/>
          </a:p>
        </p:txBody>
      </p:sp>
      <p:pic>
        <p:nvPicPr>
          <p:cNvPr id="10" name="圖片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39178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投影片編號版面配置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</a:t>
            </a:fld>
            <a:endParaRPr lang="en-US" dirty="0"/>
          </a:p>
        </p:txBody>
      </p:sp>
      <p:pic>
        <p:nvPicPr>
          <p:cNvPr id="6" name="圖片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762936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投影片編號版面配置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</a:t>
            </a:fld>
            <a:endParaRPr lang="en-US" dirty="0"/>
          </a:p>
        </p:txBody>
      </p:sp>
      <p:pic>
        <p:nvPicPr>
          <p:cNvPr id="10" name="圖片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823343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0" r="17835" b="988"/>
          <a:stretch/>
        </p:blipFill>
        <p:spPr>
          <a:xfrm>
            <a:off x="0" y="0"/>
            <a:ext cx="12289971" cy="6858001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-21096" y="-17461"/>
            <a:ext cx="12297103" cy="6858000"/>
          </a:xfrm>
          <a:prstGeom prst="rect">
            <a:avLst/>
          </a:prstGeom>
          <a:solidFill>
            <a:schemeClr val="accent1">
              <a:alpha val="5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48B6CF59-4E5B-494D-A2F7-97ADD01E649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848847" y="1435532"/>
            <a:ext cx="8252060" cy="1103822"/>
          </a:xfrm>
        </p:spPr>
        <p:txBody>
          <a:bodyPr>
            <a:noAutofit/>
          </a:bodyPr>
          <a:lstStyle/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HK" sz="3200" b="1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AI Applications from an Ethical Perspective:  The Good, the Bad and the Unethical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zh-TW" altLang="en-US" sz="3200" b="1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從倫理角度看</a:t>
            </a:r>
            <a:r>
              <a:rPr lang="en-HK" sz="3200" b="1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AI</a:t>
            </a:r>
            <a:r>
              <a:rPr lang="zh-TW" altLang="en-US" sz="3200" b="1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應用：好的，壞的，險惡的</a:t>
            </a:r>
            <a:endParaRPr lang="en-HK" altLang="zh-TW" sz="3200" b="1" dirty="0">
              <a:solidFill>
                <a:srgbClr val="FFFF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>
              <a:spcBef>
                <a:spcPts val="0"/>
              </a:spcBef>
              <a:spcAft>
                <a:spcPts val="0"/>
              </a:spcAft>
            </a:pPr>
            <a:endParaRPr lang="en-HK" sz="3200" b="1" cap="none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>
              <a:spcBef>
                <a:spcPts val="0"/>
              </a:spcBef>
              <a:spcAft>
                <a:spcPts val="0"/>
              </a:spcAft>
            </a:pPr>
            <a:endParaRPr lang="en-HK" sz="2200" cap="none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HK" sz="2200" cap="none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Helen Meng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HK" sz="2200" cap="none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Patrick </a:t>
            </a:r>
            <a:r>
              <a:rPr lang="en-HK" sz="2200" cap="none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Huen</a:t>
            </a:r>
            <a:r>
              <a:rPr lang="en-HK" sz="2200" cap="none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Wing Ming Professor of 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HK" sz="2200" cap="none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Systems Engineering &amp; Engineering Management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HK" sz="2200" cap="none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Chinese University of Hong Kong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endParaRPr lang="en-HK" sz="2200" cap="none" dirty="0">
              <a:solidFill>
                <a:schemeClr val="accent3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US" altLang="zh-CN" sz="2200" cap="none" dirty="0">
                <a:solidFill>
                  <a:schemeClr val="accent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Joseph Needham Foundation for Science &amp; </a:t>
            </a:r>
            <a:r>
              <a:rPr lang="en-US" altLang="zh-CN" sz="2200" cap="none" dirty="0" err="1">
                <a:solidFill>
                  <a:schemeClr val="accent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Civilisation</a:t>
            </a:r>
            <a:r>
              <a:rPr lang="en-US" altLang="zh-CN" sz="2200" cap="none" dirty="0">
                <a:solidFill>
                  <a:schemeClr val="accent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STEM Lecture</a:t>
            </a:r>
          </a:p>
          <a:p>
            <a:pPr algn="ctr">
              <a:spcBef>
                <a:spcPts val="0"/>
              </a:spcBef>
              <a:spcAft>
                <a:spcPts val="0"/>
              </a:spcAft>
            </a:pPr>
            <a:r>
              <a:rPr lang="en-US" sz="2200" cap="none" dirty="0">
                <a:solidFill>
                  <a:schemeClr val="accent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15 December 2021</a:t>
            </a:r>
            <a:endParaRPr lang="en-HK" sz="2200" cap="none" dirty="0">
              <a:solidFill>
                <a:schemeClr val="accent3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853199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0" r="17835" b="988"/>
          <a:stretch/>
        </p:blipFill>
        <p:spPr>
          <a:xfrm>
            <a:off x="0" y="0"/>
            <a:ext cx="12289971" cy="6858001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-21096" y="-17461"/>
            <a:ext cx="12297103" cy="6858000"/>
          </a:xfrm>
          <a:prstGeom prst="rect">
            <a:avLst/>
          </a:prstGeom>
          <a:solidFill>
            <a:schemeClr val="accent1">
              <a:alpha val="7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5</a:t>
            </a:fld>
            <a:endParaRPr lang="en-US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xmlns="" id="{7F2616EE-270D-4F4C-BA1F-2708D387B800}"/>
              </a:ext>
            </a:extLst>
          </p:cNvPr>
          <p:cNvSpPr txBox="1">
            <a:spLocks/>
          </p:cNvSpPr>
          <p:nvPr/>
        </p:nvSpPr>
        <p:spPr>
          <a:xfrm>
            <a:off x="609367" y="369393"/>
            <a:ext cx="7213600" cy="112187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b="0" kern="1200" cap="all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sz="4800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Outline</a:t>
            </a:r>
          </a:p>
        </p:txBody>
      </p:sp>
      <p:graphicFrame>
        <p:nvGraphicFramePr>
          <p:cNvPr id="10" name="Content Placeholder 5" descr="SmartArt">
            <a:extLst>
              <a:ext uri="{FF2B5EF4-FFF2-40B4-BE49-F238E27FC236}">
                <a16:creationId xmlns:a16="http://schemas.microsoft.com/office/drawing/2014/main" xmlns="" id="{BF629521-FFD2-45DA-9D1D-A5F09BD5A2D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649375849"/>
              </p:ext>
            </p:extLst>
          </p:nvPr>
        </p:nvGraphicFramePr>
        <p:xfrm>
          <a:off x="744738" y="1560691"/>
          <a:ext cx="6854248" cy="35639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355296658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75894" y="701523"/>
            <a:ext cx="11029616" cy="684145"/>
          </a:xfrm>
        </p:spPr>
        <p:txBody>
          <a:bodyPr>
            <a:normAutofit/>
          </a:bodyPr>
          <a:lstStyle/>
          <a:p>
            <a:r>
              <a:rPr lang="en-HK" sz="3800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AI in our Everyday Lives</a:t>
            </a:r>
            <a:endParaRPr lang="en-US" sz="3800" cap="none" dirty="0">
              <a:solidFill>
                <a:srgbClr val="FFFF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" name="Picture 12" descr="https://qtxasset.com/styles/breakpoint_sm_default_480px_w/s3/hotelmanagement/1570720414/shutterstock_731158624.jpg?Ifa5CX3kjpYYrmwXaQbzrADLyYgXVyZg&amp;itok=vw9VJWqM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559" y="4272860"/>
            <a:ext cx="3688103" cy="2381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Slide Number Placeholder 3"/>
          <p:cNvSpPr txBox="1">
            <a:spLocks/>
          </p:cNvSpPr>
          <p:nvPr/>
        </p:nvSpPr>
        <p:spPr>
          <a:xfrm>
            <a:off x="0" y="0"/>
            <a:ext cx="0" cy="0"/>
          </a:xfrm>
        </p:spPr>
        <p:txBody>
          <a:bodyPr/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A9C33EB-4D51-4A3D-AFD2-65147A5984B0}" type="slidenum">
              <a:rPr lang="en-US" smtClean="0"/>
              <a:pPr/>
              <a:t>6</a:t>
            </a:fld>
            <a:endParaRPr lang="en-US"/>
          </a:p>
        </p:txBody>
      </p:sp>
      <p:pic>
        <p:nvPicPr>
          <p:cNvPr id="5" name="Picture 2" descr="https://miro.medium.com/max/1024/1*AjgzMKry4LanKCI4zsFHrQ.pn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59" t="5589" r="9110" b="6026"/>
          <a:stretch/>
        </p:blipFill>
        <p:spPr bwMode="auto">
          <a:xfrm>
            <a:off x="64241" y="1869343"/>
            <a:ext cx="3660799" cy="22125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https://miro.medium.com/max/1000/1*D8qyeXxlbHFUlpZtfjvM7Q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22178" y="1869343"/>
            <a:ext cx="3933457" cy="22125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10" descr="Consumer Acceptance of Self-Driving Cars Soars, Study Say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99818" y="4305927"/>
            <a:ext cx="3781768" cy="23488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4" descr="https://i.guim.co.uk/img/media/9551faf93c8632b45bf4d92659a7e25cbc80aa80/410_610_766_459/master/766.jpg?width=700&amp;quality=85&amp;auto=format&amp;fit=max&amp;s=97865860d0dc78219b4e39f0c328c816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8429" y="1874029"/>
            <a:ext cx="3688590" cy="22078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6</a:t>
            </a:fld>
            <a:endParaRPr lang="en-US" dirty="0"/>
          </a:p>
        </p:txBody>
      </p:sp>
      <p:pic>
        <p:nvPicPr>
          <p:cNvPr id="2050" name="Picture 2" descr="https://lh4.googleusercontent.com/fmSyJAkRjIPtN-XUPgJWlGqv8fu86LxO7jrPdANxOnRgePHBv1Do9hqsxpfeJYr4DJz0hFZImbzzX3cLnnrmYRLZBsfh8rWlUzFd7pJlDgKyr_zSgc_L1fEpZImXF-sW4IwlCgw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22178" y="4216804"/>
            <a:ext cx="3545684" cy="2527077"/>
          </a:xfrm>
          <a:prstGeom prst="rect">
            <a:avLst/>
          </a:prstGeom>
          <a:noFill/>
          <a:ln>
            <a:solidFill>
              <a:schemeClr val="accent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0308927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xmlns="" id="{49CB7DBF-00D5-4AE7-AE74-5135F4ECFB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65614" y="552567"/>
            <a:ext cx="9074426" cy="815374"/>
          </a:xfrm>
          <a:prstGeom prst="rect">
            <a:avLst/>
          </a:prstGeom>
        </p:spPr>
        <p:txBody>
          <a:bodyPr>
            <a:normAutofit/>
          </a:bodyPr>
          <a:lstStyle/>
          <a:p>
            <a:r>
              <a:rPr lang="en-HK" sz="3800" dirty="0"/>
              <a:t>Definition of AI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xmlns="" id="{3B6950D2-C423-43A7-AA4C-EC3E72E6B646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467140" y="1708507"/>
            <a:ext cx="11542298" cy="4626459"/>
          </a:xfrm>
          <a:prstGeom prst="rect">
            <a:avLst/>
          </a:prstGeom>
        </p:spPr>
        <p:txBody>
          <a:bodyPr lIns="91440" tIns="45720" rIns="91440" bIns="45720" numCol="2" spcCol="720000" anchor="t">
            <a:noAutofit/>
          </a:bodyPr>
          <a:lstStyle/>
          <a:p>
            <a:pPr marL="457200" indent="-457200">
              <a:spcBef>
                <a:spcPts val="0"/>
              </a:spcBef>
            </a:pPr>
            <a:r>
              <a:rPr lang="en-HK" altLang="zh-CN" sz="2400" dirty="0">
                <a:solidFill>
                  <a:schemeClr val="tx1"/>
                </a:solidFill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The term “AI” was first coined in 1955 by Professor J. McCarthy and 	         others in 1955</a:t>
            </a:r>
          </a:p>
          <a:p>
            <a:pPr marL="457200" indent="-457200">
              <a:spcBef>
                <a:spcPts val="0"/>
              </a:spcBef>
            </a:pPr>
            <a:endParaRPr lang="en-HK" altLang="zh-CN" sz="2400" dirty="0">
              <a:solidFill>
                <a:schemeClr val="tx1"/>
              </a:solidFill>
              <a:latin typeface="Calibri" panose="020F0502020204030204" pitchFamily="34" charset="0"/>
              <a:ea typeface="等线"/>
              <a:cs typeface="Calibri" panose="020F0502020204030204" pitchFamily="34" charset="0"/>
            </a:endParaRPr>
          </a:p>
          <a:p>
            <a:pPr marL="457200" indent="-457200">
              <a:spcBef>
                <a:spcPts val="0"/>
              </a:spcBef>
            </a:pPr>
            <a:r>
              <a:rPr lang="en-HK" altLang="zh-CN" sz="2400" dirty="0">
                <a:solidFill>
                  <a:schemeClr val="tx1"/>
                </a:solidFill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AI technologies make computers and machines simulate the natural intelligence of humans</a:t>
            </a:r>
          </a:p>
          <a:p>
            <a:pPr marL="457200" indent="-457200">
              <a:spcBef>
                <a:spcPts val="0"/>
              </a:spcBef>
            </a:pPr>
            <a:endParaRPr lang="en-HK" altLang="zh-CN" sz="2400" dirty="0">
              <a:solidFill>
                <a:schemeClr val="tx1"/>
              </a:solidFill>
              <a:latin typeface="Calibri" panose="020F0502020204030204" pitchFamily="34" charset="0"/>
              <a:ea typeface="等线"/>
              <a:cs typeface="Calibri" panose="020F0502020204030204" pitchFamily="34" charset="0"/>
            </a:endParaRPr>
          </a:p>
          <a:p>
            <a:pPr marL="457200" indent="-457200">
              <a:spcBef>
                <a:spcPts val="0"/>
              </a:spcBef>
            </a:pPr>
            <a:r>
              <a:rPr lang="en-HK" altLang="zh-CN" sz="2400" dirty="0">
                <a:solidFill>
                  <a:schemeClr val="accent3"/>
                </a:solidFill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Turing Test </a:t>
            </a:r>
            <a:r>
              <a:rPr lang="en-HK" altLang="zh-CN" sz="2400" dirty="0">
                <a:solidFill>
                  <a:schemeClr val="tx1"/>
                </a:solidFill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– To test if an intelligent machine can be distinguished from a human through some interactions </a:t>
            </a:r>
            <a:r>
              <a:rPr lang="en-HK" altLang="zh-CN" sz="2400" dirty="0">
                <a:latin typeface="Calibri" panose="020F0502020204030204" pitchFamily="34" charset="0"/>
                <a:cs typeface="Calibri" panose="020F0502020204030204" pitchFamily="34" charset="0"/>
              </a:rPr>
              <a:t/>
            </a:r>
            <a:br>
              <a:rPr lang="en-HK" altLang="zh-CN" sz="2400" dirty="0">
                <a:latin typeface="Calibri" panose="020F0502020204030204" pitchFamily="34" charset="0"/>
                <a:cs typeface="Calibri" panose="020F0502020204030204" pitchFamily="34" charset="0"/>
              </a:rPr>
            </a:br>
            <a:endParaRPr lang="en-HK" sz="2400" dirty="0">
              <a:solidFill>
                <a:schemeClr val="tx1"/>
              </a:solidFill>
              <a:latin typeface="Calibri" panose="020F0502020204030204" pitchFamily="34" charset="0"/>
              <a:ea typeface="+mn-lt"/>
              <a:cs typeface="Calibri" panose="020F0502020204030204" pitchFamily="34" charset="0"/>
            </a:endParaRPr>
          </a:p>
          <a:p>
            <a:pPr marL="457200" indent="-457200">
              <a:spcBef>
                <a:spcPts val="0"/>
              </a:spcBef>
            </a:pPr>
            <a:r>
              <a:rPr lang="en-HK" altLang="zh-CN" sz="2400" dirty="0">
                <a:solidFill>
                  <a:schemeClr val="tx1"/>
                </a:solidFill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Aspects of demonstrating intelligence by computers/machines:</a:t>
            </a:r>
          </a:p>
          <a:p>
            <a:pPr marL="913765" lvl="1" indent="-457200">
              <a:spcBef>
                <a:spcPts val="0"/>
              </a:spcBef>
            </a:pP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Simulate higher functions of the human brain</a:t>
            </a:r>
          </a:p>
          <a:p>
            <a:pPr marL="913765" lvl="1" indent="-457200">
              <a:spcBef>
                <a:spcPts val="0"/>
              </a:spcBef>
            </a:pP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Be programmed to use </a:t>
            </a:r>
            <a:b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</a:b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human language</a:t>
            </a:r>
          </a:p>
          <a:p>
            <a:pPr marL="913765" lvl="1" indent="-457200">
              <a:spcBef>
                <a:spcPts val="0"/>
              </a:spcBef>
            </a:pP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Form concepts</a:t>
            </a:r>
          </a:p>
          <a:p>
            <a:pPr marL="913765" lvl="1" indent="-457200">
              <a:spcBef>
                <a:spcPts val="0"/>
              </a:spcBef>
            </a:pP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Self-improve</a:t>
            </a:r>
          </a:p>
          <a:p>
            <a:pPr marL="913765" lvl="1" indent="-457200">
              <a:spcBef>
                <a:spcPts val="0"/>
              </a:spcBef>
            </a:pPr>
            <a:r>
              <a:rPr lang="en-HK" altLang="zh-CN" sz="2400" dirty="0">
                <a:latin typeface="Calibri" panose="020F0502020204030204" pitchFamily="34" charset="0"/>
                <a:ea typeface="等线"/>
                <a:cs typeface="Calibri" panose="020F0502020204030204" pitchFamily="34" charset="0"/>
              </a:rPr>
              <a:t>Be creative</a:t>
            </a:r>
          </a:p>
          <a:p>
            <a:pPr marL="457200" indent="-457200">
              <a:spcBef>
                <a:spcPts val="0"/>
              </a:spcBef>
            </a:pPr>
            <a:endParaRPr lang="en-HK" altLang="zh-CN" sz="2400" dirty="0">
              <a:solidFill>
                <a:schemeClr val="tx1"/>
              </a:solidFill>
              <a:latin typeface="Calibri" panose="020F0502020204030204" pitchFamily="34" charset="0"/>
              <a:ea typeface="等线"/>
              <a:cs typeface="Calibri" panose="020F0502020204030204" pitchFamily="34" charset="0"/>
            </a:endParaRPr>
          </a:p>
          <a:p>
            <a:pPr>
              <a:spcBef>
                <a:spcPts val="0"/>
              </a:spcBef>
            </a:pPr>
            <a:endParaRPr lang="en-HK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xmlns="" id="{2C03D108-BB85-4A33-92DD-30BCB5741619}"/>
              </a:ext>
            </a:extLst>
          </p:cNvPr>
          <p:cNvCxnSpPr>
            <a:cxnSpLocks/>
            <a:stCxn id="5" idx="0"/>
            <a:endCxn id="5" idx="2"/>
          </p:cNvCxnSpPr>
          <p:nvPr/>
        </p:nvCxnSpPr>
        <p:spPr>
          <a:xfrm>
            <a:off x="6238289" y="1708507"/>
            <a:ext cx="0" cy="4626459"/>
          </a:xfrm>
          <a:prstGeom prst="line">
            <a:avLst/>
          </a:prstGeom>
          <a:ln w="38100">
            <a:solidFill>
              <a:srgbClr val="7030A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xmlns="" id="{24B32D12-519F-40AF-A69F-ADBA7C561075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11002963" y="6487964"/>
            <a:ext cx="1006475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BA9FE11D-88DE-7847-8F2B-D37C8E92E25A}" type="slidenum">
              <a:rPr lang="en-US" altLang="en-US"/>
              <a:pPr/>
              <a:t>7</a:t>
            </a:fld>
            <a:endParaRPr lang="en-US" altLang="en-US"/>
          </a:p>
        </p:txBody>
      </p:sp>
      <p:pic>
        <p:nvPicPr>
          <p:cNvPr id="3074" name="Picture 2" descr="John McCarthy Stanford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5030" y="1555509"/>
            <a:ext cx="1417157" cy="16426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4169319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542236"/>
            <a:ext cx="11029616" cy="803087"/>
          </a:xfrm>
        </p:spPr>
        <p:txBody>
          <a:bodyPr/>
          <a:lstStyle/>
          <a:p>
            <a:r>
              <a:rPr lang="en-HK" dirty="0"/>
              <a:t>Turing Test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8</a:t>
            </a:fld>
            <a:endParaRPr lang="en-US" dirty="0"/>
          </a:p>
        </p:txBody>
      </p:sp>
      <p:pic>
        <p:nvPicPr>
          <p:cNvPr id="5" name="Picture 4" descr="https://cdn-images-1.medium.com/max/1600/1*ng2ohePsLDGexHKz-D0thA.jpe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636" t="7352" r="5567" b="5132"/>
          <a:stretch/>
        </p:blipFill>
        <p:spPr bwMode="auto">
          <a:xfrm>
            <a:off x="5715000" y="2456625"/>
            <a:ext cx="5992837" cy="4016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alan turingçåçæå°çµæ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96474" y="610504"/>
            <a:ext cx="1551073" cy="20056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2616202"/>
            <a:ext cx="5387411" cy="3089902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8" name="TextBox 7"/>
          <p:cNvSpPr txBox="1"/>
          <p:nvPr/>
        </p:nvSpPr>
        <p:spPr>
          <a:xfrm>
            <a:off x="85662" y="2107379"/>
            <a:ext cx="850983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TW" sz="2400" dirty="0">
                <a:solidFill>
                  <a:schemeClr val="accent3"/>
                </a:solidFill>
                <a:ea typeface="PingFang TC"/>
              </a:rPr>
              <a:t>Alan Turing (1950) – “Can Machines Think?”</a:t>
            </a:r>
            <a:endParaRPr lang="zh-TW" altLang="en-US" sz="2400" dirty="0">
              <a:solidFill>
                <a:schemeClr val="accent3"/>
              </a:solidFill>
              <a:ea typeface="PingFang TC"/>
            </a:endParaRPr>
          </a:p>
        </p:txBody>
      </p:sp>
      <p:cxnSp>
        <p:nvCxnSpPr>
          <p:cNvPr id="9" name="Straight Connector 8"/>
          <p:cNvCxnSpPr/>
          <p:nvPr/>
        </p:nvCxnSpPr>
        <p:spPr>
          <a:xfrm>
            <a:off x="2265829" y="3449171"/>
            <a:ext cx="1183342" cy="0"/>
          </a:xfrm>
          <a:prstGeom prst="line">
            <a:avLst/>
          </a:prstGeom>
          <a:ln w="38100">
            <a:solidFill>
              <a:schemeClr val="accent3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9718677" y="6470848"/>
            <a:ext cx="21161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[</a:t>
            </a:r>
            <a:r>
              <a:rPr lang="en-HK" dirty="0" err="1">
                <a:latin typeface="Calibri" panose="020F0502020204030204" pitchFamily="34" charset="0"/>
                <a:cs typeface="Calibri" panose="020F0502020204030204" pitchFamily="34" charset="0"/>
              </a:rPr>
              <a:t>Img</a:t>
            </a:r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HK" dirty="0" err="1">
                <a:latin typeface="Calibri" panose="020F0502020204030204" pitchFamily="34" charset="0"/>
                <a:cs typeface="Calibri" panose="020F0502020204030204" pitchFamily="34" charset="0"/>
              </a:rPr>
              <a:t>src</a:t>
            </a:r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HK" dirty="0" err="1">
                <a:latin typeface="Calibri" panose="020F0502020204030204" pitchFamily="34" charset="0"/>
                <a:cs typeface="Calibri" panose="020F0502020204030204" pitchFamily="34" charset="0"/>
              </a:rPr>
              <a:t>TechTarget</a:t>
            </a:r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]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9607589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Overview of AI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9</a:t>
            </a:fld>
            <a:endParaRPr lang="en-US" dirty="0"/>
          </a:p>
        </p:txBody>
      </p:sp>
      <p:pic>
        <p:nvPicPr>
          <p:cNvPr id="6" name="Picture 5" descr="Chapter01_MachineLearning_20100121_pendingapproval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231" r="770"/>
          <a:stretch/>
        </p:blipFill>
        <p:spPr>
          <a:xfrm>
            <a:off x="2815374" y="112382"/>
            <a:ext cx="7138030" cy="643037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8A5BD8E3-B62A-458A-B3E7-AB8DC082A2AC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4855" t="32146" r="-1227"/>
          <a:stretch/>
        </p:blipFill>
        <p:spPr>
          <a:xfrm>
            <a:off x="-153556" y="6277427"/>
            <a:ext cx="4992842" cy="5606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032804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Overview of AI (</a:t>
            </a:r>
            <a:r>
              <a:rPr lang="en-HK" dirty="0" err="1"/>
              <a:t>cont</a:t>
            </a:r>
            <a:r>
              <a:rPr lang="en-HK" dirty="0"/>
              <a:t>)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10</a:t>
            </a:fld>
            <a:endParaRPr lang="en-US" dirty="0"/>
          </a:p>
        </p:txBody>
      </p:sp>
      <p:sp>
        <p:nvSpPr>
          <p:cNvPr id="30" name="Text Placeholder 1">
            <a:extLst>
              <a:ext uri="{FF2B5EF4-FFF2-40B4-BE49-F238E27FC236}">
                <a16:creationId xmlns:a16="http://schemas.microsoft.com/office/drawing/2014/main" xmlns="" id="{09B2B0F4-125F-40F4-A210-4B98F882E33F}"/>
              </a:ext>
            </a:extLst>
          </p:cNvPr>
          <p:cNvSpPr txBox="1">
            <a:spLocks/>
          </p:cNvSpPr>
          <p:nvPr/>
        </p:nvSpPr>
        <p:spPr>
          <a:xfrm>
            <a:off x="492907" y="1504926"/>
            <a:ext cx="11863038" cy="501119"/>
          </a:xfrm>
          <a:prstGeom prst="rect">
            <a:avLst/>
          </a:prstGeom>
        </p:spPr>
        <p:txBody>
          <a:bodyPr lIns="91440" tIns="45720" rIns="91440" bIns="45720" anchor="t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fontAlgn="auto">
              <a:spcAft>
                <a:spcPts val="0"/>
              </a:spcAft>
              <a:buFont typeface="Arial" pitchFamily="34" charset="0"/>
              <a:buNone/>
            </a:pPr>
            <a:r>
              <a:rPr lang="en-US" sz="2400" dirty="0"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AI </a:t>
            </a:r>
            <a:r>
              <a:rPr lang="en-HK" sz="2400" dirty="0"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today is empowered by </a:t>
            </a:r>
            <a:r>
              <a:rPr lang="en-HK" sz="2400" b="1" dirty="0">
                <a:solidFill>
                  <a:srgbClr val="4C93DF"/>
                </a:solidFill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Big Data</a:t>
            </a:r>
            <a:r>
              <a:rPr lang="en-HK" sz="2400" dirty="0"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, </a:t>
            </a:r>
            <a:r>
              <a:rPr lang="en-HK" sz="2400" b="1" dirty="0">
                <a:solidFill>
                  <a:srgbClr val="FF5E96"/>
                </a:solidFill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Machine Learning </a:t>
            </a:r>
            <a:r>
              <a:rPr lang="en-HK" sz="2400" dirty="0"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and </a:t>
            </a:r>
            <a:r>
              <a:rPr lang="en-HK" sz="2400" b="1" dirty="0">
                <a:solidFill>
                  <a:srgbClr val="00B050"/>
                </a:solidFill>
                <a:latin typeface="Calibri" panose="020F0502020204030204" pitchFamily="34" charset="0"/>
                <a:ea typeface="+mn-lt"/>
                <a:cs typeface="Calibri" panose="020F0502020204030204" pitchFamily="34" charset="0"/>
              </a:rPr>
              <a:t>Cloud Computing</a:t>
            </a:r>
            <a:endParaRPr lang="zh-TW" altLang="en-US" sz="2400" b="1" dirty="0">
              <a:solidFill>
                <a:srgbClr val="00B050"/>
              </a:solidFill>
              <a:latin typeface="Calibri" panose="020F0502020204030204" pitchFamily="34" charset="0"/>
              <a:ea typeface="新細明體"/>
              <a:cs typeface="Calibri" panose="020F0502020204030204" pitchFamily="34" charset="0"/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xmlns="" id="{CFFFC390-42DB-4995-98BE-0D488D8E95D3}"/>
              </a:ext>
            </a:extLst>
          </p:cNvPr>
          <p:cNvGrpSpPr/>
          <p:nvPr/>
        </p:nvGrpSpPr>
        <p:grpSpPr>
          <a:xfrm>
            <a:off x="600353" y="2190815"/>
            <a:ext cx="10991293" cy="3916907"/>
            <a:chOff x="692330" y="1023020"/>
            <a:chExt cx="10696191" cy="3532131"/>
          </a:xfrm>
        </p:grpSpPr>
        <p:cxnSp>
          <p:nvCxnSpPr>
            <p:cNvPr id="32" name="Straight Connector 31">
              <a:extLst>
                <a:ext uri="{FF2B5EF4-FFF2-40B4-BE49-F238E27FC236}">
                  <a16:creationId xmlns:a16="http://schemas.microsoft.com/office/drawing/2014/main" xmlns="" id="{AA9F23C3-9225-46B0-96E4-E044F96F1A9A}"/>
                </a:ext>
              </a:extLst>
            </p:cNvPr>
            <p:cNvCxnSpPr>
              <a:cxnSpLocks/>
              <a:stCxn id="34" idx="3"/>
              <a:endCxn id="40" idx="1"/>
            </p:cNvCxnSpPr>
            <p:nvPr/>
          </p:nvCxnSpPr>
          <p:spPr>
            <a:xfrm>
              <a:off x="2573382" y="2416105"/>
              <a:ext cx="4066761" cy="0"/>
            </a:xfrm>
            <a:prstGeom prst="line">
              <a:avLst/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sp>
          <p:nvSpPr>
            <p:cNvPr id="33" name="Rounded Rectangle 7">
              <a:extLst>
                <a:ext uri="{FF2B5EF4-FFF2-40B4-BE49-F238E27FC236}">
                  <a16:creationId xmlns:a16="http://schemas.microsoft.com/office/drawing/2014/main" xmlns="" id="{4D5ABB24-C969-4D0B-BFFA-A2ADAD715E87}"/>
                </a:ext>
              </a:extLst>
            </p:cNvPr>
            <p:cNvSpPr/>
            <p:nvPr/>
          </p:nvSpPr>
          <p:spPr>
            <a:xfrm>
              <a:off x="692330" y="1023020"/>
              <a:ext cx="1881052" cy="900000"/>
            </a:xfrm>
            <a:prstGeom prst="roundRect">
              <a:avLst/>
            </a:prstGeom>
            <a:solidFill>
              <a:srgbClr val="4C93DF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1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Big Data</a:t>
              </a:r>
              <a:endParaRPr lang="en-US" sz="2400" b="1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4" name="Rounded Rectangle 8">
              <a:extLst>
                <a:ext uri="{FF2B5EF4-FFF2-40B4-BE49-F238E27FC236}">
                  <a16:creationId xmlns:a16="http://schemas.microsoft.com/office/drawing/2014/main" xmlns="" id="{CB1A6498-31AF-4394-91B1-E15DE68BB571}"/>
                </a:ext>
              </a:extLst>
            </p:cNvPr>
            <p:cNvSpPr/>
            <p:nvPr/>
          </p:nvSpPr>
          <p:spPr>
            <a:xfrm>
              <a:off x="692330" y="1967905"/>
              <a:ext cx="1881052" cy="896400"/>
            </a:xfrm>
            <a:prstGeom prst="roundRect">
              <a:avLst/>
            </a:prstGeom>
            <a:solidFill>
              <a:srgbClr val="FF5E96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1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Machine Learning</a:t>
              </a:r>
              <a:endParaRPr lang="en-US" sz="2400" b="1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5" name="Rounded Rectangle 9">
              <a:extLst>
                <a:ext uri="{FF2B5EF4-FFF2-40B4-BE49-F238E27FC236}">
                  <a16:creationId xmlns:a16="http://schemas.microsoft.com/office/drawing/2014/main" xmlns="" id="{120420DB-0B2D-496D-B74B-A961A52909B8}"/>
                </a:ext>
              </a:extLst>
            </p:cNvPr>
            <p:cNvSpPr/>
            <p:nvPr/>
          </p:nvSpPr>
          <p:spPr>
            <a:xfrm>
              <a:off x="692330" y="2941549"/>
              <a:ext cx="1881052" cy="900000"/>
            </a:xfrm>
            <a:prstGeom prst="roundRect">
              <a:avLst/>
            </a:prstGeom>
            <a:solidFill>
              <a:srgbClr val="00B05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1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Cloud Computing</a:t>
              </a:r>
              <a:endParaRPr lang="en-US" sz="2400" b="1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6" name="Rounded Rectangle 10">
              <a:extLst>
                <a:ext uri="{FF2B5EF4-FFF2-40B4-BE49-F238E27FC236}">
                  <a16:creationId xmlns:a16="http://schemas.microsoft.com/office/drawing/2014/main" xmlns="" id="{98149981-5734-409B-BE72-8FB545B9DAD1}"/>
                </a:ext>
              </a:extLst>
            </p:cNvPr>
            <p:cNvSpPr/>
            <p:nvPr/>
          </p:nvSpPr>
          <p:spPr>
            <a:xfrm>
              <a:off x="9605049" y="1023020"/>
              <a:ext cx="1684600" cy="761590"/>
            </a:xfrm>
            <a:prstGeom prst="roundRect">
              <a:avLst/>
            </a:prstGeom>
            <a:solidFill>
              <a:srgbClr val="F77660">
                <a:lumMod val="20000"/>
                <a:lumOff val="80000"/>
              </a:srgbClr>
            </a:solidFill>
            <a:ln>
              <a:noFill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0" i="0" u="none" strike="noStrike" kern="0" cap="none" spc="0" normalizeH="0" baseline="0" noProof="0" dirty="0">
                  <a:ln>
                    <a:noFill/>
                  </a:ln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Speech</a:t>
              </a:r>
              <a:endParaRPr lang="en-US" sz="24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7" name="Rounded Rectangle 11">
              <a:extLst>
                <a:ext uri="{FF2B5EF4-FFF2-40B4-BE49-F238E27FC236}">
                  <a16:creationId xmlns:a16="http://schemas.microsoft.com/office/drawing/2014/main" xmlns="" id="{6410895C-E73B-428F-88E5-418F3644A39E}"/>
                </a:ext>
              </a:extLst>
            </p:cNvPr>
            <p:cNvSpPr/>
            <p:nvPr/>
          </p:nvSpPr>
          <p:spPr>
            <a:xfrm>
              <a:off x="9605049" y="1946534"/>
              <a:ext cx="1684600" cy="761590"/>
            </a:xfrm>
            <a:prstGeom prst="roundRect">
              <a:avLst/>
            </a:prstGeom>
            <a:solidFill>
              <a:srgbClr val="FEDC04">
                <a:lumMod val="20000"/>
                <a:lumOff val="80000"/>
              </a:srgbClr>
            </a:solidFill>
            <a:ln>
              <a:noFill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0" i="0" u="none" strike="noStrike" kern="0" cap="none" spc="0" normalizeH="0" baseline="0" noProof="0" dirty="0">
                  <a:ln>
                    <a:noFill/>
                  </a:ln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Vision</a:t>
              </a:r>
              <a:endParaRPr lang="en-US" sz="24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8" name="Rounded Rectangle 12">
              <a:extLst>
                <a:ext uri="{FF2B5EF4-FFF2-40B4-BE49-F238E27FC236}">
                  <a16:creationId xmlns:a16="http://schemas.microsoft.com/office/drawing/2014/main" xmlns="" id="{52A95DF1-5FD8-4E81-877A-BEF451E2CB59}"/>
                </a:ext>
              </a:extLst>
            </p:cNvPr>
            <p:cNvSpPr/>
            <p:nvPr/>
          </p:nvSpPr>
          <p:spPr>
            <a:xfrm>
              <a:off x="9605049" y="2870048"/>
              <a:ext cx="1783472" cy="761590"/>
            </a:xfrm>
            <a:prstGeom prst="roundRect">
              <a:avLst/>
            </a:prstGeom>
            <a:solidFill>
              <a:srgbClr val="4C93DF">
                <a:lumMod val="20000"/>
                <a:lumOff val="80000"/>
              </a:srgbClr>
            </a:solidFill>
            <a:ln>
              <a:noFill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0" i="0" u="none" strike="noStrike" kern="0" cap="none" spc="0" normalizeH="0" baseline="0" noProof="0" dirty="0">
                  <a:ln>
                    <a:noFill/>
                  </a:ln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Reasoning</a:t>
              </a:r>
              <a:endParaRPr lang="en-US" sz="24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9" name="Rounded Rectangle 13">
              <a:extLst>
                <a:ext uri="{FF2B5EF4-FFF2-40B4-BE49-F238E27FC236}">
                  <a16:creationId xmlns:a16="http://schemas.microsoft.com/office/drawing/2014/main" xmlns="" id="{16EE954E-30C9-430A-A594-8475BBD37181}"/>
                </a:ext>
              </a:extLst>
            </p:cNvPr>
            <p:cNvSpPr/>
            <p:nvPr/>
          </p:nvSpPr>
          <p:spPr>
            <a:xfrm>
              <a:off x="9605049" y="3793561"/>
              <a:ext cx="1684600" cy="761590"/>
            </a:xfrm>
            <a:prstGeom prst="roundRect">
              <a:avLst/>
            </a:prstGeom>
            <a:solidFill>
              <a:sysClr val="window" lastClr="FFFFFF">
                <a:lumMod val="95000"/>
              </a:sysClr>
            </a:solidFill>
            <a:ln>
              <a:noFill/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0" i="0" u="none" strike="noStrike" kern="0" cap="none" spc="0" normalizeH="0" baseline="0" noProof="0" dirty="0">
                  <a:ln>
                    <a:noFill/>
                  </a:ln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…</a:t>
              </a:r>
              <a:endParaRPr lang="en-US" sz="24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40" name="Rounded Rectangle 14">
              <a:extLst>
                <a:ext uri="{FF2B5EF4-FFF2-40B4-BE49-F238E27FC236}">
                  <a16:creationId xmlns:a16="http://schemas.microsoft.com/office/drawing/2014/main" xmlns="" id="{965C9EB1-1307-44C5-8842-08A9913E02A3}"/>
                </a:ext>
              </a:extLst>
            </p:cNvPr>
            <p:cNvSpPr/>
            <p:nvPr/>
          </p:nvSpPr>
          <p:spPr>
            <a:xfrm>
              <a:off x="6640143" y="1967905"/>
              <a:ext cx="2242602" cy="896400"/>
            </a:xfrm>
            <a:prstGeom prst="roundRect">
              <a:avLst/>
            </a:prstGeom>
            <a:noFill/>
            <a:ln>
              <a:solidFill>
                <a:srgbClr val="7030A0"/>
              </a:solidFill>
            </a:ln>
            <a:effectLst/>
          </p:spPr>
          <p:txBody>
            <a:bodyPr lIns="91440" tIns="45720" rIns="91440" bIns="45720" rtlCol="0" anchor="ctr"/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00" b="0" i="0" u="none" strike="noStrike" kern="0" cap="none" spc="0" normalizeH="0" baseline="0" noProof="0" dirty="0">
                  <a:ln>
                    <a:noFill/>
                  </a:ln>
                  <a:solidFill>
                    <a:srgbClr val="7030A0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Prediction / Generation</a:t>
              </a:r>
              <a:endParaRPr lang="en-US" sz="2400" b="0" i="0" u="none" strike="noStrike" kern="0" cap="none" spc="0" normalizeH="0" baseline="0" noProof="0" dirty="0">
                <a:ln>
                  <a:noFill/>
                </a:ln>
                <a:solidFill>
                  <a:srgbClr val="7030A0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cxnSp>
          <p:nvCxnSpPr>
            <p:cNvPr id="41" name="Elbow Connector 15">
              <a:extLst>
                <a:ext uri="{FF2B5EF4-FFF2-40B4-BE49-F238E27FC236}">
                  <a16:creationId xmlns:a16="http://schemas.microsoft.com/office/drawing/2014/main" xmlns="" id="{75308610-F697-46EA-A9A1-C7D885DC4BD3}"/>
                </a:ext>
              </a:extLst>
            </p:cNvPr>
            <p:cNvCxnSpPr>
              <a:cxnSpLocks/>
              <a:stCxn id="33" idx="3"/>
            </p:cNvCxnSpPr>
            <p:nvPr/>
          </p:nvCxnSpPr>
          <p:spPr>
            <a:xfrm>
              <a:off x="2573382" y="1473020"/>
              <a:ext cx="4066761" cy="727683"/>
            </a:xfrm>
            <a:prstGeom prst="bentConnector3">
              <a:avLst>
                <a:gd name="adj1" fmla="val 43255"/>
              </a:avLst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cxnSp>
          <p:nvCxnSpPr>
            <p:cNvPr id="42" name="Elbow Connector 16">
              <a:extLst>
                <a:ext uri="{FF2B5EF4-FFF2-40B4-BE49-F238E27FC236}">
                  <a16:creationId xmlns:a16="http://schemas.microsoft.com/office/drawing/2014/main" xmlns="" id="{903579F0-DAD1-4586-9FBE-25902020FACB}"/>
                </a:ext>
              </a:extLst>
            </p:cNvPr>
            <p:cNvCxnSpPr>
              <a:cxnSpLocks/>
              <a:stCxn id="35" idx="3"/>
            </p:cNvCxnSpPr>
            <p:nvPr/>
          </p:nvCxnSpPr>
          <p:spPr>
            <a:xfrm flipV="1">
              <a:off x="2573382" y="2664912"/>
              <a:ext cx="4066761" cy="726637"/>
            </a:xfrm>
            <a:prstGeom prst="bentConnector3">
              <a:avLst>
                <a:gd name="adj1" fmla="val 43255"/>
              </a:avLst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sp>
          <p:nvSpPr>
            <p:cNvPr id="43" name="TextBox 42">
              <a:extLst>
                <a:ext uri="{FF2B5EF4-FFF2-40B4-BE49-F238E27FC236}">
                  <a16:creationId xmlns:a16="http://schemas.microsoft.com/office/drawing/2014/main" xmlns="" id="{59F042AB-9EC5-4049-8B98-084ED22B957D}"/>
                </a:ext>
              </a:extLst>
            </p:cNvPr>
            <p:cNvSpPr txBox="1"/>
            <p:nvPr/>
          </p:nvSpPr>
          <p:spPr>
            <a:xfrm>
              <a:off x="2625634" y="1206361"/>
              <a:ext cx="1608636" cy="27754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provide information</a:t>
              </a:r>
            </a:p>
          </p:txBody>
        </p:sp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xmlns="" id="{B3609D91-950C-4A5C-AE80-288A0B04E99B}"/>
                </a:ext>
              </a:extLst>
            </p:cNvPr>
            <p:cNvSpPr txBox="1"/>
            <p:nvPr/>
          </p:nvSpPr>
          <p:spPr>
            <a:xfrm>
              <a:off x="2625634" y="2142206"/>
              <a:ext cx="870773" cy="27754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algorithm</a:t>
              </a:r>
            </a:p>
          </p:txBody>
        </p:sp>
        <p:sp>
          <p:nvSpPr>
            <p:cNvPr id="45" name="TextBox 44">
              <a:extLst>
                <a:ext uri="{FF2B5EF4-FFF2-40B4-BE49-F238E27FC236}">
                  <a16:creationId xmlns:a16="http://schemas.microsoft.com/office/drawing/2014/main" xmlns="" id="{169D3489-D650-48A1-BEB6-CC38653246C3}"/>
                </a:ext>
              </a:extLst>
            </p:cNvPr>
            <p:cNvSpPr txBox="1"/>
            <p:nvPr/>
          </p:nvSpPr>
          <p:spPr>
            <a:xfrm>
              <a:off x="2625634" y="3112522"/>
              <a:ext cx="1433919" cy="27754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processing power</a:t>
              </a:r>
            </a:p>
          </p:txBody>
        </p:sp>
        <p:cxnSp>
          <p:nvCxnSpPr>
            <p:cNvPr id="46" name="Straight Connector 45">
              <a:extLst>
                <a:ext uri="{FF2B5EF4-FFF2-40B4-BE49-F238E27FC236}">
                  <a16:creationId xmlns:a16="http://schemas.microsoft.com/office/drawing/2014/main" xmlns="" id="{D2FEA46E-594E-4DC7-BD67-685F3B2CFE0F}"/>
                </a:ext>
              </a:extLst>
            </p:cNvPr>
            <p:cNvCxnSpPr>
              <a:stCxn id="40" idx="3"/>
              <a:endCxn id="36" idx="1"/>
            </p:cNvCxnSpPr>
            <p:nvPr/>
          </p:nvCxnSpPr>
          <p:spPr>
            <a:xfrm flipV="1">
              <a:off x="8882745" y="1403815"/>
              <a:ext cx="722304" cy="1012290"/>
            </a:xfrm>
            <a:prstGeom prst="line">
              <a:avLst/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cxnSp>
          <p:nvCxnSpPr>
            <p:cNvPr id="47" name="Straight Connector 46">
              <a:extLst>
                <a:ext uri="{FF2B5EF4-FFF2-40B4-BE49-F238E27FC236}">
                  <a16:creationId xmlns:a16="http://schemas.microsoft.com/office/drawing/2014/main" xmlns="" id="{FE23560B-49A1-4A6E-B7E4-E918B7A128B5}"/>
                </a:ext>
              </a:extLst>
            </p:cNvPr>
            <p:cNvCxnSpPr>
              <a:stCxn id="40" idx="3"/>
              <a:endCxn id="37" idx="1"/>
            </p:cNvCxnSpPr>
            <p:nvPr/>
          </p:nvCxnSpPr>
          <p:spPr>
            <a:xfrm flipV="1">
              <a:off x="8882745" y="2327329"/>
              <a:ext cx="722304" cy="88776"/>
            </a:xfrm>
            <a:prstGeom prst="line">
              <a:avLst/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xmlns="" id="{F886C1CD-DB88-4F64-8D0A-6EFC62C1B1D6}"/>
                </a:ext>
              </a:extLst>
            </p:cNvPr>
            <p:cNvCxnSpPr>
              <a:stCxn id="40" idx="3"/>
              <a:endCxn id="38" idx="1"/>
            </p:cNvCxnSpPr>
            <p:nvPr/>
          </p:nvCxnSpPr>
          <p:spPr>
            <a:xfrm>
              <a:off x="8882745" y="2416105"/>
              <a:ext cx="722304" cy="834739"/>
            </a:xfrm>
            <a:prstGeom prst="line">
              <a:avLst/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cxnSp>
          <p:nvCxnSpPr>
            <p:cNvPr id="49" name="Straight Connector 48">
              <a:extLst>
                <a:ext uri="{FF2B5EF4-FFF2-40B4-BE49-F238E27FC236}">
                  <a16:creationId xmlns:a16="http://schemas.microsoft.com/office/drawing/2014/main" xmlns="" id="{B8F65052-EE48-4A7F-A919-F4C864BFEAAA}"/>
                </a:ext>
              </a:extLst>
            </p:cNvPr>
            <p:cNvCxnSpPr>
              <a:stCxn id="40" idx="3"/>
              <a:endCxn id="39" idx="1"/>
            </p:cNvCxnSpPr>
            <p:nvPr/>
          </p:nvCxnSpPr>
          <p:spPr>
            <a:xfrm>
              <a:off x="8882745" y="2416105"/>
              <a:ext cx="722304" cy="1758251"/>
            </a:xfrm>
            <a:prstGeom prst="line">
              <a:avLst/>
            </a:prstGeom>
            <a:noFill/>
            <a:ln w="6350" cap="flat" cmpd="sng" algn="ctr">
              <a:solidFill>
                <a:srgbClr val="E7E6E6">
                  <a:lumMod val="75000"/>
                </a:srgbClr>
              </a:solidFill>
              <a:prstDash val="solid"/>
              <a:miter lim="800000"/>
            </a:ln>
            <a:effectLst/>
          </p:spPr>
        </p:cxnSp>
        <p:sp>
          <p:nvSpPr>
            <p:cNvPr id="50" name="Graphic 4">
              <a:extLst>
                <a:ext uri="{FF2B5EF4-FFF2-40B4-BE49-F238E27FC236}">
                  <a16:creationId xmlns:a16="http://schemas.microsoft.com/office/drawing/2014/main" xmlns="" id="{E13E578E-3A5A-4498-96D3-35ED43BA4E0C}"/>
                </a:ext>
              </a:extLst>
            </p:cNvPr>
            <p:cNvSpPr/>
            <p:nvPr/>
          </p:nvSpPr>
          <p:spPr>
            <a:xfrm>
              <a:off x="4592022" y="1562590"/>
              <a:ext cx="1749366" cy="1714379"/>
            </a:xfrm>
            <a:custGeom>
              <a:avLst/>
              <a:gdLst>
                <a:gd name="connsiteX0" fmla="*/ 462439 w 476250"/>
                <a:gd name="connsiteY0" fmla="*/ 160496 h 466725"/>
                <a:gd name="connsiteX1" fmla="*/ 469106 w 476250"/>
                <a:gd name="connsiteY1" fmla="*/ 153829 h 466725"/>
                <a:gd name="connsiteX2" fmla="*/ 469106 w 476250"/>
                <a:gd name="connsiteY2" fmla="*/ 149066 h 466725"/>
                <a:gd name="connsiteX3" fmla="*/ 462439 w 476250"/>
                <a:gd name="connsiteY3" fmla="*/ 142399 h 466725"/>
                <a:gd name="connsiteX4" fmla="*/ 415766 w 476250"/>
                <a:gd name="connsiteY4" fmla="*/ 142399 h 466725"/>
                <a:gd name="connsiteX5" fmla="*/ 415766 w 476250"/>
                <a:gd name="connsiteY5" fmla="*/ 93821 h 466725"/>
                <a:gd name="connsiteX6" fmla="*/ 391954 w 476250"/>
                <a:gd name="connsiteY6" fmla="*/ 70009 h 466725"/>
                <a:gd name="connsiteX7" fmla="*/ 333851 w 476250"/>
                <a:gd name="connsiteY7" fmla="*/ 70009 h 466725"/>
                <a:gd name="connsiteX8" fmla="*/ 333851 w 476250"/>
                <a:gd name="connsiteY8" fmla="*/ 13811 h 466725"/>
                <a:gd name="connsiteX9" fmla="*/ 327184 w 476250"/>
                <a:gd name="connsiteY9" fmla="*/ 7144 h 466725"/>
                <a:gd name="connsiteX10" fmla="*/ 322421 w 476250"/>
                <a:gd name="connsiteY10" fmla="*/ 7144 h 466725"/>
                <a:gd name="connsiteX11" fmla="*/ 315754 w 476250"/>
                <a:gd name="connsiteY11" fmla="*/ 13811 h 466725"/>
                <a:gd name="connsiteX12" fmla="*/ 315754 w 476250"/>
                <a:gd name="connsiteY12" fmla="*/ 70009 h 466725"/>
                <a:gd name="connsiteX13" fmla="*/ 290989 w 476250"/>
                <a:gd name="connsiteY13" fmla="*/ 70009 h 466725"/>
                <a:gd name="connsiteX14" fmla="*/ 290989 w 476250"/>
                <a:gd name="connsiteY14" fmla="*/ 13811 h 466725"/>
                <a:gd name="connsiteX15" fmla="*/ 283369 w 476250"/>
                <a:gd name="connsiteY15" fmla="*/ 7144 h 466725"/>
                <a:gd name="connsiteX16" fmla="*/ 278606 w 476250"/>
                <a:gd name="connsiteY16" fmla="*/ 7144 h 466725"/>
                <a:gd name="connsiteX17" fmla="*/ 271939 w 476250"/>
                <a:gd name="connsiteY17" fmla="*/ 13811 h 466725"/>
                <a:gd name="connsiteX18" fmla="*/ 271939 w 476250"/>
                <a:gd name="connsiteY18" fmla="*/ 70009 h 466725"/>
                <a:gd name="connsiteX19" fmla="*/ 247174 w 476250"/>
                <a:gd name="connsiteY19" fmla="*/ 70009 h 466725"/>
                <a:gd name="connsiteX20" fmla="*/ 247174 w 476250"/>
                <a:gd name="connsiteY20" fmla="*/ 13811 h 466725"/>
                <a:gd name="connsiteX21" fmla="*/ 240506 w 476250"/>
                <a:gd name="connsiteY21" fmla="*/ 7144 h 466725"/>
                <a:gd name="connsiteX22" fmla="*/ 235744 w 476250"/>
                <a:gd name="connsiteY22" fmla="*/ 7144 h 466725"/>
                <a:gd name="connsiteX23" fmla="*/ 229076 w 476250"/>
                <a:gd name="connsiteY23" fmla="*/ 13811 h 466725"/>
                <a:gd name="connsiteX24" fmla="*/ 229076 w 476250"/>
                <a:gd name="connsiteY24" fmla="*/ 70009 h 466725"/>
                <a:gd name="connsiteX25" fmla="*/ 204311 w 476250"/>
                <a:gd name="connsiteY25" fmla="*/ 70009 h 466725"/>
                <a:gd name="connsiteX26" fmla="*/ 204311 w 476250"/>
                <a:gd name="connsiteY26" fmla="*/ 13811 h 466725"/>
                <a:gd name="connsiteX27" fmla="*/ 197644 w 476250"/>
                <a:gd name="connsiteY27" fmla="*/ 7144 h 466725"/>
                <a:gd name="connsiteX28" fmla="*/ 192881 w 476250"/>
                <a:gd name="connsiteY28" fmla="*/ 7144 h 466725"/>
                <a:gd name="connsiteX29" fmla="*/ 186214 w 476250"/>
                <a:gd name="connsiteY29" fmla="*/ 13811 h 466725"/>
                <a:gd name="connsiteX30" fmla="*/ 186214 w 476250"/>
                <a:gd name="connsiteY30" fmla="*/ 70009 h 466725"/>
                <a:gd name="connsiteX31" fmla="*/ 161449 w 476250"/>
                <a:gd name="connsiteY31" fmla="*/ 70009 h 466725"/>
                <a:gd name="connsiteX32" fmla="*/ 161449 w 476250"/>
                <a:gd name="connsiteY32" fmla="*/ 13811 h 466725"/>
                <a:gd name="connsiteX33" fmla="*/ 154781 w 476250"/>
                <a:gd name="connsiteY33" fmla="*/ 7144 h 466725"/>
                <a:gd name="connsiteX34" fmla="*/ 150019 w 476250"/>
                <a:gd name="connsiteY34" fmla="*/ 7144 h 466725"/>
                <a:gd name="connsiteX35" fmla="*/ 143351 w 476250"/>
                <a:gd name="connsiteY35" fmla="*/ 13811 h 466725"/>
                <a:gd name="connsiteX36" fmla="*/ 143351 w 476250"/>
                <a:gd name="connsiteY36" fmla="*/ 70009 h 466725"/>
                <a:gd name="connsiteX37" fmla="*/ 88106 w 476250"/>
                <a:gd name="connsiteY37" fmla="*/ 70009 h 466725"/>
                <a:gd name="connsiteX38" fmla="*/ 64294 w 476250"/>
                <a:gd name="connsiteY38" fmla="*/ 93821 h 466725"/>
                <a:gd name="connsiteX39" fmla="*/ 64294 w 476250"/>
                <a:gd name="connsiteY39" fmla="*/ 142399 h 466725"/>
                <a:gd name="connsiteX40" fmla="*/ 13811 w 476250"/>
                <a:gd name="connsiteY40" fmla="*/ 142399 h 466725"/>
                <a:gd name="connsiteX41" fmla="*/ 7144 w 476250"/>
                <a:gd name="connsiteY41" fmla="*/ 149066 h 466725"/>
                <a:gd name="connsiteX42" fmla="*/ 7144 w 476250"/>
                <a:gd name="connsiteY42" fmla="*/ 153829 h 466725"/>
                <a:gd name="connsiteX43" fmla="*/ 13811 w 476250"/>
                <a:gd name="connsiteY43" fmla="*/ 160496 h 466725"/>
                <a:gd name="connsiteX44" fmla="*/ 64294 w 476250"/>
                <a:gd name="connsiteY44" fmla="*/ 160496 h 466725"/>
                <a:gd name="connsiteX45" fmla="*/ 64294 w 476250"/>
                <a:gd name="connsiteY45" fmla="*/ 185261 h 466725"/>
                <a:gd name="connsiteX46" fmla="*/ 13811 w 476250"/>
                <a:gd name="connsiteY46" fmla="*/ 185261 h 466725"/>
                <a:gd name="connsiteX47" fmla="*/ 7144 w 476250"/>
                <a:gd name="connsiteY47" fmla="*/ 191929 h 466725"/>
                <a:gd name="connsiteX48" fmla="*/ 7144 w 476250"/>
                <a:gd name="connsiteY48" fmla="*/ 196691 h 466725"/>
                <a:gd name="connsiteX49" fmla="*/ 13811 w 476250"/>
                <a:gd name="connsiteY49" fmla="*/ 203359 h 466725"/>
                <a:gd name="connsiteX50" fmla="*/ 64294 w 476250"/>
                <a:gd name="connsiteY50" fmla="*/ 203359 h 466725"/>
                <a:gd name="connsiteX51" fmla="*/ 64294 w 476250"/>
                <a:gd name="connsiteY51" fmla="*/ 228124 h 466725"/>
                <a:gd name="connsiteX52" fmla="*/ 13811 w 476250"/>
                <a:gd name="connsiteY52" fmla="*/ 228124 h 466725"/>
                <a:gd name="connsiteX53" fmla="*/ 7144 w 476250"/>
                <a:gd name="connsiteY53" fmla="*/ 235744 h 466725"/>
                <a:gd name="connsiteX54" fmla="*/ 7144 w 476250"/>
                <a:gd name="connsiteY54" fmla="*/ 240506 h 466725"/>
                <a:gd name="connsiteX55" fmla="*/ 13811 w 476250"/>
                <a:gd name="connsiteY55" fmla="*/ 247174 h 466725"/>
                <a:gd name="connsiteX56" fmla="*/ 64294 w 476250"/>
                <a:gd name="connsiteY56" fmla="*/ 247174 h 466725"/>
                <a:gd name="connsiteX57" fmla="*/ 64294 w 476250"/>
                <a:gd name="connsiteY57" fmla="*/ 271939 h 466725"/>
                <a:gd name="connsiteX58" fmla="*/ 13811 w 476250"/>
                <a:gd name="connsiteY58" fmla="*/ 271939 h 466725"/>
                <a:gd name="connsiteX59" fmla="*/ 7144 w 476250"/>
                <a:gd name="connsiteY59" fmla="*/ 278606 h 466725"/>
                <a:gd name="connsiteX60" fmla="*/ 7144 w 476250"/>
                <a:gd name="connsiteY60" fmla="*/ 283369 h 466725"/>
                <a:gd name="connsiteX61" fmla="*/ 13811 w 476250"/>
                <a:gd name="connsiteY61" fmla="*/ 290036 h 466725"/>
                <a:gd name="connsiteX62" fmla="*/ 64294 w 476250"/>
                <a:gd name="connsiteY62" fmla="*/ 290036 h 466725"/>
                <a:gd name="connsiteX63" fmla="*/ 64294 w 476250"/>
                <a:gd name="connsiteY63" fmla="*/ 314801 h 466725"/>
                <a:gd name="connsiteX64" fmla="*/ 13811 w 476250"/>
                <a:gd name="connsiteY64" fmla="*/ 314801 h 466725"/>
                <a:gd name="connsiteX65" fmla="*/ 7144 w 476250"/>
                <a:gd name="connsiteY65" fmla="*/ 321469 h 466725"/>
                <a:gd name="connsiteX66" fmla="*/ 7144 w 476250"/>
                <a:gd name="connsiteY66" fmla="*/ 326231 h 466725"/>
                <a:gd name="connsiteX67" fmla="*/ 13811 w 476250"/>
                <a:gd name="connsiteY67" fmla="*/ 332899 h 466725"/>
                <a:gd name="connsiteX68" fmla="*/ 64294 w 476250"/>
                <a:gd name="connsiteY68" fmla="*/ 332899 h 466725"/>
                <a:gd name="connsiteX69" fmla="*/ 64294 w 476250"/>
                <a:gd name="connsiteY69" fmla="*/ 380524 h 466725"/>
                <a:gd name="connsiteX70" fmla="*/ 88106 w 476250"/>
                <a:gd name="connsiteY70" fmla="*/ 404336 h 466725"/>
                <a:gd name="connsiteX71" fmla="*/ 142399 w 476250"/>
                <a:gd name="connsiteY71" fmla="*/ 404336 h 466725"/>
                <a:gd name="connsiteX72" fmla="*/ 142399 w 476250"/>
                <a:gd name="connsiteY72" fmla="*/ 461486 h 466725"/>
                <a:gd name="connsiteX73" fmla="*/ 149066 w 476250"/>
                <a:gd name="connsiteY73" fmla="*/ 468154 h 466725"/>
                <a:gd name="connsiteX74" fmla="*/ 153829 w 476250"/>
                <a:gd name="connsiteY74" fmla="*/ 468154 h 466725"/>
                <a:gd name="connsiteX75" fmla="*/ 160496 w 476250"/>
                <a:gd name="connsiteY75" fmla="*/ 461486 h 466725"/>
                <a:gd name="connsiteX76" fmla="*/ 160496 w 476250"/>
                <a:gd name="connsiteY76" fmla="*/ 404336 h 466725"/>
                <a:gd name="connsiteX77" fmla="*/ 185261 w 476250"/>
                <a:gd name="connsiteY77" fmla="*/ 404336 h 466725"/>
                <a:gd name="connsiteX78" fmla="*/ 185261 w 476250"/>
                <a:gd name="connsiteY78" fmla="*/ 461486 h 466725"/>
                <a:gd name="connsiteX79" fmla="*/ 191929 w 476250"/>
                <a:gd name="connsiteY79" fmla="*/ 468154 h 466725"/>
                <a:gd name="connsiteX80" fmla="*/ 196691 w 476250"/>
                <a:gd name="connsiteY80" fmla="*/ 468154 h 466725"/>
                <a:gd name="connsiteX81" fmla="*/ 203359 w 476250"/>
                <a:gd name="connsiteY81" fmla="*/ 461486 h 466725"/>
                <a:gd name="connsiteX82" fmla="*/ 203359 w 476250"/>
                <a:gd name="connsiteY82" fmla="*/ 404336 h 466725"/>
                <a:gd name="connsiteX83" fmla="*/ 228124 w 476250"/>
                <a:gd name="connsiteY83" fmla="*/ 404336 h 466725"/>
                <a:gd name="connsiteX84" fmla="*/ 228124 w 476250"/>
                <a:gd name="connsiteY84" fmla="*/ 461486 h 466725"/>
                <a:gd name="connsiteX85" fmla="*/ 234791 w 476250"/>
                <a:gd name="connsiteY85" fmla="*/ 468154 h 466725"/>
                <a:gd name="connsiteX86" fmla="*/ 239554 w 476250"/>
                <a:gd name="connsiteY86" fmla="*/ 468154 h 466725"/>
                <a:gd name="connsiteX87" fmla="*/ 246221 w 476250"/>
                <a:gd name="connsiteY87" fmla="*/ 461486 h 466725"/>
                <a:gd name="connsiteX88" fmla="*/ 246221 w 476250"/>
                <a:gd name="connsiteY88" fmla="*/ 404336 h 466725"/>
                <a:gd name="connsiteX89" fmla="*/ 270986 w 476250"/>
                <a:gd name="connsiteY89" fmla="*/ 404336 h 466725"/>
                <a:gd name="connsiteX90" fmla="*/ 270986 w 476250"/>
                <a:gd name="connsiteY90" fmla="*/ 461486 h 466725"/>
                <a:gd name="connsiteX91" fmla="*/ 277654 w 476250"/>
                <a:gd name="connsiteY91" fmla="*/ 468154 h 466725"/>
                <a:gd name="connsiteX92" fmla="*/ 283369 w 476250"/>
                <a:gd name="connsiteY92" fmla="*/ 468154 h 466725"/>
                <a:gd name="connsiteX93" fmla="*/ 290036 w 476250"/>
                <a:gd name="connsiteY93" fmla="*/ 461486 h 466725"/>
                <a:gd name="connsiteX94" fmla="*/ 290036 w 476250"/>
                <a:gd name="connsiteY94" fmla="*/ 404336 h 466725"/>
                <a:gd name="connsiteX95" fmla="*/ 314801 w 476250"/>
                <a:gd name="connsiteY95" fmla="*/ 404336 h 466725"/>
                <a:gd name="connsiteX96" fmla="*/ 314801 w 476250"/>
                <a:gd name="connsiteY96" fmla="*/ 461486 h 466725"/>
                <a:gd name="connsiteX97" fmla="*/ 321469 w 476250"/>
                <a:gd name="connsiteY97" fmla="*/ 468154 h 466725"/>
                <a:gd name="connsiteX98" fmla="*/ 326231 w 476250"/>
                <a:gd name="connsiteY98" fmla="*/ 468154 h 466725"/>
                <a:gd name="connsiteX99" fmla="*/ 332899 w 476250"/>
                <a:gd name="connsiteY99" fmla="*/ 461486 h 466725"/>
                <a:gd name="connsiteX100" fmla="*/ 332899 w 476250"/>
                <a:gd name="connsiteY100" fmla="*/ 404336 h 466725"/>
                <a:gd name="connsiteX101" fmla="*/ 391001 w 476250"/>
                <a:gd name="connsiteY101" fmla="*/ 404336 h 466725"/>
                <a:gd name="connsiteX102" fmla="*/ 414814 w 476250"/>
                <a:gd name="connsiteY102" fmla="*/ 380524 h 466725"/>
                <a:gd name="connsiteX103" fmla="*/ 414814 w 476250"/>
                <a:gd name="connsiteY103" fmla="*/ 332899 h 466725"/>
                <a:gd name="connsiteX104" fmla="*/ 461486 w 476250"/>
                <a:gd name="connsiteY104" fmla="*/ 332899 h 466725"/>
                <a:gd name="connsiteX105" fmla="*/ 468154 w 476250"/>
                <a:gd name="connsiteY105" fmla="*/ 326231 h 466725"/>
                <a:gd name="connsiteX106" fmla="*/ 468154 w 476250"/>
                <a:gd name="connsiteY106" fmla="*/ 321469 h 466725"/>
                <a:gd name="connsiteX107" fmla="*/ 461486 w 476250"/>
                <a:gd name="connsiteY107" fmla="*/ 314801 h 466725"/>
                <a:gd name="connsiteX108" fmla="*/ 414814 w 476250"/>
                <a:gd name="connsiteY108" fmla="*/ 314801 h 466725"/>
                <a:gd name="connsiteX109" fmla="*/ 414814 w 476250"/>
                <a:gd name="connsiteY109" fmla="*/ 290036 h 466725"/>
                <a:gd name="connsiteX110" fmla="*/ 461486 w 476250"/>
                <a:gd name="connsiteY110" fmla="*/ 290036 h 466725"/>
                <a:gd name="connsiteX111" fmla="*/ 468154 w 476250"/>
                <a:gd name="connsiteY111" fmla="*/ 283369 h 466725"/>
                <a:gd name="connsiteX112" fmla="*/ 468154 w 476250"/>
                <a:gd name="connsiteY112" fmla="*/ 278606 h 466725"/>
                <a:gd name="connsiteX113" fmla="*/ 461486 w 476250"/>
                <a:gd name="connsiteY113" fmla="*/ 271939 h 466725"/>
                <a:gd name="connsiteX114" fmla="*/ 414814 w 476250"/>
                <a:gd name="connsiteY114" fmla="*/ 271939 h 466725"/>
                <a:gd name="connsiteX115" fmla="*/ 414814 w 476250"/>
                <a:gd name="connsiteY115" fmla="*/ 247174 h 466725"/>
                <a:gd name="connsiteX116" fmla="*/ 461486 w 476250"/>
                <a:gd name="connsiteY116" fmla="*/ 247174 h 466725"/>
                <a:gd name="connsiteX117" fmla="*/ 468154 w 476250"/>
                <a:gd name="connsiteY117" fmla="*/ 240506 h 466725"/>
                <a:gd name="connsiteX118" fmla="*/ 468154 w 476250"/>
                <a:gd name="connsiteY118" fmla="*/ 235744 h 466725"/>
                <a:gd name="connsiteX119" fmla="*/ 461486 w 476250"/>
                <a:gd name="connsiteY119" fmla="*/ 229076 h 466725"/>
                <a:gd name="connsiteX120" fmla="*/ 414814 w 476250"/>
                <a:gd name="connsiteY120" fmla="*/ 229076 h 466725"/>
                <a:gd name="connsiteX121" fmla="*/ 414814 w 476250"/>
                <a:gd name="connsiteY121" fmla="*/ 204311 h 466725"/>
                <a:gd name="connsiteX122" fmla="*/ 461486 w 476250"/>
                <a:gd name="connsiteY122" fmla="*/ 204311 h 466725"/>
                <a:gd name="connsiteX123" fmla="*/ 468154 w 476250"/>
                <a:gd name="connsiteY123" fmla="*/ 197644 h 466725"/>
                <a:gd name="connsiteX124" fmla="*/ 468154 w 476250"/>
                <a:gd name="connsiteY124" fmla="*/ 192881 h 466725"/>
                <a:gd name="connsiteX125" fmla="*/ 461486 w 476250"/>
                <a:gd name="connsiteY125" fmla="*/ 186214 h 466725"/>
                <a:gd name="connsiteX126" fmla="*/ 414814 w 476250"/>
                <a:gd name="connsiteY126" fmla="*/ 186214 h 466725"/>
                <a:gd name="connsiteX127" fmla="*/ 414814 w 476250"/>
                <a:gd name="connsiteY127" fmla="*/ 161449 h 466725"/>
                <a:gd name="connsiteX128" fmla="*/ 462439 w 476250"/>
                <a:gd name="connsiteY128" fmla="*/ 161449 h 4667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</a:cxnLst>
              <a:rect l="l" t="t" r="r" b="b"/>
              <a:pathLst>
                <a:path w="476250" h="466725">
                  <a:moveTo>
                    <a:pt x="462439" y="160496"/>
                  </a:moveTo>
                  <a:cubicBezTo>
                    <a:pt x="466249" y="160496"/>
                    <a:pt x="469106" y="157639"/>
                    <a:pt x="469106" y="153829"/>
                  </a:cubicBezTo>
                  <a:lnTo>
                    <a:pt x="469106" y="149066"/>
                  </a:lnTo>
                  <a:cubicBezTo>
                    <a:pt x="469106" y="145256"/>
                    <a:pt x="466249" y="142399"/>
                    <a:pt x="462439" y="142399"/>
                  </a:cubicBezTo>
                  <a:lnTo>
                    <a:pt x="415766" y="142399"/>
                  </a:lnTo>
                  <a:lnTo>
                    <a:pt x="415766" y="93821"/>
                  </a:lnTo>
                  <a:cubicBezTo>
                    <a:pt x="415766" y="80486"/>
                    <a:pt x="405289" y="70009"/>
                    <a:pt x="391954" y="70009"/>
                  </a:cubicBezTo>
                  <a:lnTo>
                    <a:pt x="333851" y="70009"/>
                  </a:lnTo>
                  <a:lnTo>
                    <a:pt x="333851" y="13811"/>
                  </a:lnTo>
                  <a:cubicBezTo>
                    <a:pt x="333851" y="10001"/>
                    <a:pt x="330994" y="7144"/>
                    <a:pt x="327184" y="7144"/>
                  </a:cubicBezTo>
                  <a:lnTo>
                    <a:pt x="322421" y="7144"/>
                  </a:lnTo>
                  <a:cubicBezTo>
                    <a:pt x="318611" y="7144"/>
                    <a:pt x="315754" y="10001"/>
                    <a:pt x="315754" y="13811"/>
                  </a:cubicBezTo>
                  <a:lnTo>
                    <a:pt x="315754" y="70009"/>
                  </a:lnTo>
                  <a:lnTo>
                    <a:pt x="290989" y="70009"/>
                  </a:lnTo>
                  <a:lnTo>
                    <a:pt x="290989" y="13811"/>
                  </a:lnTo>
                  <a:cubicBezTo>
                    <a:pt x="290989" y="10001"/>
                    <a:pt x="287179" y="7144"/>
                    <a:pt x="283369" y="7144"/>
                  </a:cubicBezTo>
                  <a:lnTo>
                    <a:pt x="278606" y="7144"/>
                  </a:lnTo>
                  <a:cubicBezTo>
                    <a:pt x="274796" y="7144"/>
                    <a:pt x="271939" y="10001"/>
                    <a:pt x="271939" y="13811"/>
                  </a:cubicBezTo>
                  <a:lnTo>
                    <a:pt x="271939" y="70009"/>
                  </a:lnTo>
                  <a:lnTo>
                    <a:pt x="247174" y="70009"/>
                  </a:lnTo>
                  <a:lnTo>
                    <a:pt x="247174" y="13811"/>
                  </a:lnTo>
                  <a:cubicBezTo>
                    <a:pt x="247174" y="10001"/>
                    <a:pt x="244316" y="7144"/>
                    <a:pt x="240506" y="7144"/>
                  </a:cubicBezTo>
                  <a:lnTo>
                    <a:pt x="235744" y="7144"/>
                  </a:lnTo>
                  <a:cubicBezTo>
                    <a:pt x="231934" y="7144"/>
                    <a:pt x="229076" y="10001"/>
                    <a:pt x="229076" y="13811"/>
                  </a:cubicBezTo>
                  <a:lnTo>
                    <a:pt x="229076" y="70009"/>
                  </a:lnTo>
                  <a:lnTo>
                    <a:pt x="204311" y="70009"/>
                  </a:lnTo>
                  <a:lnTo>
                    <a:pt x="204311" y="13811"/>
                  </a:lnTo>
                  <a:cubicBezTo>
                    <a:pt x="204311" y="10001"/>
                    <a:pt x="201454" y="7144"/>
                    <a:pt x="197644" y="7144"/>
                  </a:cubicBezTo>
                  <a:lnTo>
                    <a:pt x="192881" y="7144"/>
                  </a:lnTo>
                  <a:cubicBezTo>
                    <a:pt x="189071" y="7144"/>
                    <a:pt x="186214" y="10001"/>
                    <a:pt x="186214" y="13811"/>
                  </a:cubicBezTo>
                  <a:lnTo>
                    <a:pt x="186214" y="70009"/>
                  </a:lnTo>
                  <a:lnTo>
                    <a:pt x="161449" y="70009"/>
                  </a:lnTo>
                  <a:lnTo>
                    <a:pt x="161449" y="13811"/>
                  </a:lnTo>
                  <a:cubicBezTo>
                    <a:pt x="161449" y="10001"/>
                    <a:pt x="158591" y="7144"/>
                    <a:pt x="154781" y="7144"/>
                  </a:cubicBezTo>
                  <a:lnTo>
                    <a:pt x="150019" y="7144"/>
                  </a:lnTo>
                  <a:cubicBezTo>
                    <a:pt x="146209" y="7144"/>
                    <a:pt x="143351" y="10001"/>
                    <a:pt x="143351" y="13811"/>
                  </a:cubicBezTo>
                  <a:lnTo>
                    <a:pt x="143351" y="70009"/>
                  </a:lnTo>
                  <a:lnTo>
                    <a:pt x="88106" y="70009"/>
                  </a:lnTo>
                  <a:cubicBezTo>
                    <a:pt x="74771" y="70009"/>
                    <a:pt x="64294" y="81439"/>
                    <a:pt x="64294" y="93821"/>
                  </a:cubicBezTo>
                  <a:lnTo>
                    <a:pt x="64294" y="142399"/>
                  </a:lnTo>
                  <a:lnTo>
                    <a:pt x="13811" y="142399"/>
                  </a:lnTo>
                  <a:cubicBezTo>
                    <a:pt x="10001" y="142399"/>
                    <a:pt x="7144" y="145256"/>
                    <a:pt x="7144" y="149066"/>
                  </a:cubicBezTo>
                  <a:lnTo>
                    <a:pt x="7144" y="153829"/>
                  </a:lnTo>
                  <a:cubicBezTo>
                    <a:pt x="7144" y="157639"/>
                    <a:pt x="10001" y="160496"/>
                    <a:pt x="13811" y="160496"/>
                  </a:cubicBezTo>
                  <a:lnTo>
                    <a:pt x="64294" y="160496"/>
                  </a:lnTo>
                  <a:lnTo>
                    <a:pt x="64294" y="185261"/>
                  </a:lnTo>
                  <a:lnTo>
                    <a:pt x="13811" y="185261"/>
                  </a:lnTo>
                  <a:cubicBezTo>
                    <a:pt x="10001" y="185261"/>
                    <a:pt x="7144" y="188119"/>
                    <a:pt x="7144" y="191929"/>
                  </a:cubicBezTo>
                  <a:lnTo>
                    <a:pt x="7144" y="196691"/>
                  </a:lnTo>
                  <a:cubicBezTo>
                    <a:pt x="7144" y="200501"/>
                    <a:pt x="10001" y="203359"/>
                    <a:pt x="13811" y="203359"/>
                  </a:cubicBezTo>
                  <a:lnTo>
                    <a:pt x="64294" y="203359"/>
                  </a:lnTo>
                  <a:lnTo>
                    <a:pt x="64294" y="228124"/>
                  </a:lnTo>
                  <a:lnTo>
                    <a:pt x="13811" y="228124"/>
                  </a:lnTo>
                  <a:cubicBezTo>
                    <a:pt x="10001" y="229076"/>
                    <a:pt x="7144" y="231934"/>
                    <a:pt x="7144" y="235744"/>
                  </a:cubicBezTo>
                  <a:lnTo>
                    <a:pt x="7144" y="240506"/>
                  </a:lnTo>
                  <a:cubicBezTo>
                    <a:pt x="7144" y="244316"/>
                    <a:pt x="10001" y="247174"/>
                    <a:pt x="13811" y="247174"/>
                  </a:cubicBezTo>
                  <a:lnTo>
                    <a:pt x="64294" y="247174"/>
                  </a:lnTo>
                  <a:lnTo>
                    <a:pt x="64294" y="271939"/>
                  </a:lnTo>
                  <a:lnTo>
                    <a:pt x="13811" y="271939"/>
                  </a:lnTo>
                  <a:cubicBezTo>
                    <a:pt x="10001" y="271939"/>
                    <a:pt x="7144" y="274796"/>
                    <a:pt x="7144" y="278606"/>
                  </a:cubicBezTo>
                  <a:lnTo>
                    <a:pt x="7144" y="283369"/>
                  </a:lnTo>
                  <a:cubicBezTo>
                    <a:pt x="7144" y="287179"/>
                    <a:pt x="10001" y="290036"/>
                    <a:pt x="13811" y="290036"/>
                  </a:cubicBezTo>
                  <a:lnTo>
                    <a:pt x="64294" y="290036"/>
                  </a:lnTo>
                  <a:lnTo>
                    <a:pt x="64294" y="314801"/>
                  </a:lnTo>
                  <a:lnTo>
                    <a:pt x="13811" y="314801"/>
                  </a:lnTo>
                  <a:cubicBezTo>
                    <a:pt x="10001" y="314801"/>
                    <a:pt x="7144" y="317659"/>
                    <a:pt x="7144" y="321469"/>
                  </a:cubicBezTo>
                  <a:lnTo>
                    <a:pt x="7144" y="326231"/>
                  </a:lnTo>
                  <a:cubicBezTo>
                    <a:pt x="7144" y="330041"/>
                    <a:pt x="10001" y="332899"/>
                    <a:pt x="13811" y="332899"/>
                  </a:cubicBezTo>
                  <a:lnTo>
                    <a:pt x="64294" y="332899"/>
                  </a:lnTo>
                  <a:lnTo>
                    <a:pt x="64294" y="380524"/>
                  </a:lnTo>
                  <a:cubicBezTo>
                    <a:pt x="64294" y="393859"/>
                    <a:pt x="74771" y="404336"/>
                    <a:pt x="88106" y="404336"/>
                  </a:cubicBezTo>
                  <a:lnTo>
                    <a:pt x="142399" y="404336"/>
                  </a:lnTo>
                  <a:lnTo>
                    <a:pt x="142399" y="461486"/>
                  </a:lnTo>
                  <a:cubicBezTo>
                    <a:pt x="142399" y="465296"/>
                    <a:pt x="145256" y="468154"/>
                    <a:pt x="149066" y="468154"/>
                  </a:cubicBezTo>
                  <a:lnTo>
                    <a:pt x="153829" y="468154"/>
                  </a:lnTo>
                  <a:cubicBezTo>
                    <a:pt x="157639" y="468154"/>
                    <a:pt x="160496" y="465296"/>
                    <a:pt x="160496" y="461486"/>
                  </a:cubicBezTo>
                  <a:lnTo>
                    <a:pt x="160496" y="404336"/>
                  </a:lnTo>
                  <a:lnTo>
                    <a:pt x="185261" y="404336"/>
                  </a:lnTo>
                  <a:lnTo>
                    <a:pt x="185261" y="461486"/>
                  </a:lnTo>
                  <a:cubicBezTo>
                    <a:pt x="185261" y="465296"/>
                    <a:pt x="188119" y="468154"/>
                    <a:pt x="191929" y="468154"/>
                  </a:cubicBezTo>
                  <a:lnTo>
                    <a:pt x="196691" y="468154"/>
                  </a:lnTo>
                  <a:cubicBezTo>
                    <a:pt x="200501" y="468154"/>
                    <a:pt x="203359" y="465296"/>
                    <a:pt x="203359" y="461486"/>
                  </a:cubicBezTo>
                  <a:lnTo>
                    <a:pt x="203359" y="404336"/>
                  </a:lnTo>
                  <a:lnTo>
                    <a:pt x="228124" y="404336"/>
                  </a:lnTo>
                  <a:lnTo>
                    <a:pt x="228124" y="461486"/>
                  </a:lnTo>
                  <a:cubicBezTo>
                    <a:pt x="228124" y="465296"/>
                    <a:pt x="230981" y="468154"/>
                    <a:pt x="234791" y="468154"/>
                  </a:cubicBezTo>
                  <a:lnTo>
                    <a:pt x="239554" y="468154"/>
                  </a:lnTo>
                  <a:cubicBezTo>
                    <a:pt x="243364" y="468154"/>
                    <a:pt x="246221" y="465296"/>
                    <a:pt x="246221" y="461486"/>
                  </a:cubicBezTo>
                  <a:lnTo>
                    <a:pt x="246221" y="404336"/>
                  </a:lnTo>
                  <a:lnTo>
                    <a:pt x="270986" y="404336"/>
                  </a:lnTo>
                  <a:lnTo>
                    <a:pt x="270986" y="461486"/>
                  </a:lnTo>
                  <a:cubicBezTo>
                    <a:pt x="270986" y="465296"/>
                    <a:pt x="273844" y="468154"/>
                    <a:pt x="277654" y="468154"/>
                  </a:cubicBezTo>
                  <a:lnTo>
                    <a:pt x="283369" y="468154"/>
                  </a:lnTo>
                  <a:cubicBezTo>
                    <a:pt x="287179" y="468154"/>
                    <a:pt x="290036" y="465296"/>
                    <a:pt x="290036" y="461486"/>
                  </a:cubicBezTo>
                  <a:lnTo>
                    <a:pt x="290036" y="404336"/>
                  </a:lnTo>
                  <a:lnTo>
                    <a:pt x="314801" y="404336"/>
                  </a:lnTo>
                  <a:lnTo>
                    <a:pt x="314801" y="461486"/>
                  </a:lnTo>
                  <a:cubicBezTo>
                    <a:pt x="314801" y="465296"/>
                    <a:pt x="317659" y="468154"/>
                    <a:pt x="321469" y="468154"/>
                  </a:cubicBezTo>
                  <a:lnTo>
                    <a:pt x="326231" y="468154"/>
                  </a:lnTo>
                  <a:cubicBezTo>
                    <a:pt x="330041" y="468154"/>
                    <a:pt x="332899" y="465296"/>
                    <a:pt x="332899" y="461486"/>
                  </a:cubicBezTo>
                  <a:lnTo>
                    <a:pt x="332899" y="404336"/>
                  </a:lnTo>
                  <a:lnTo>
                    <a:pt x="391001" y="404336"/>
                  </a:lnTo>
                  <a:cubicBezTo>
                    <a:pt x="404336" y="404336"/>
                    <a:pt x="414814" y="393859"/>
                    <a:pt x="414814" y="380524"/>
                  </a:cubicBezTo>
                  <a:lnTo>
                    <a:pt x="414814" y="332899"/>
                  </a:lnTo>
                  <a:lnTo>
                    <a:pt x="461486" y="332899"/>
                  </a:lnTo>
                  <a:cubicBezTo>
                    <a:pt x="465296" y="332899"/>
                    <a:pt x="468154" y="330041"/>
                    <a:pt x="468154" y="326231"/>
                  </a:cubicBezTo>
                  <a:lnTo>
                    <a:pt x="468154" y="321469"/>
                  </a:lnTo>
                  <a:cubicBezTo>
                    <a:pt x="468154" y="317659"/>
                    <a:pt x="465296" y="314801"/>
                    <a:pt x="461486" y="314801"/>
                  </a:cubicBezTo>
                  <a:lnTo>
                    <a:pt x="414814" y="314801"/>
                  </a:lnTo>
                  <a:lnTo>
                    <a:pt x="414814" y="290036"/>
                  </a:lnTo>
                  <a:lnTo>
                    <a:pt x="461486" y="290036"/>
                  </a:lnTo>
                  <a:cubicBezTo>
                    <a:pt x="465296" y="290036"/>
                    <a:pt x="468154" y="287179"/>
                    <a:pt x="468154" y="283369"/>
                  </a:cubicBezTo>
                  <a:lnTo>
                    <a:pt x="468154" y="278606"/>
                  </a:lnTo>
                  <a:cubicBezTo>
                    <a:pt x="468154" y="274796"/>
                    <a:pt x="465296" y="271939"/>
                    <a:pt x="461486" y="271939"/>
                  </a:cubicBezTo>
                  <a:lnTo>
                    <a:pt x="414814" y="271939"/>
                  </a:lnTo>
                  <a:lnTo>
                    <a:pt x="414814" y="247174"/>
                  </a:lnTo>
                  <a:lnTo>
                    <a:pt x="461486" y="247174"/>
                  </a:lnTo>
                  <a:cubicBezTo>
                    <a:pt x="465296" y="247174"/>
                    <a:pt x="468154" y="244316"/>
                    <a:pt x="468154" y="240506"/>
                  </a:cubicBezTo>
                  <a:lnTo>
                    <a:pt x="468154" y="235744"/>
                  </a:lnTo>
                  <a:cubicBezTo>
                    <a:pt x="468154" y="231934"/>
                    <a:pt x="465296" y="229076"/>
                    <a:pt x="461486" y="229076"/>
                  </a:cubicBezTo>
                  <a:lnTo>
                    <a:pt x="414814" y="229076"/>
                  </a:lnTo>
                  <a:lnTo>
                    <a:pt x="414814" y="204311"/>
                  </a:lnTo>
                  <a:lnTo>
                    <a:pt x="461486" y="204311"/>
                  </a:lnTo>
                  <a:cubicBezTo>
                    <a:pt x="465296" y="204311"/>
                    <a:pt x="468154" y="201454"/>
                    <a:pt x="468154" y="197644"/>
                  </a:cubicBezTo>
                  <a:lnTo>
                    <a:pt x="468154" y="192881"/>
                  </a:lnTo>
                  <a:cubicBezTo>
                    <a:pt x="468154" y="189071"/>
                    <a:pt x="465296" y="186214"/>
                    <a:pt x="461486" y="186214"/>
                  </a:cubicBezTo>
                  <a:lnTo>
                    <a:pt x="414814" y="186214"/>
                  </a:lnTo>
                  <a:lnTo>
                    <a:pt x="414814" y="161449"/>
                  </a:lnTo>
                  <a:lnTo>
                    <a:pt x="462439" y="161449"/>
                  </a:lnTo>
                  <a:close/>
                </a:path>
              </a:pathLst>
            </a:custGeom>
            <a:solidFill>
              <a:srgbClr val="FFC000"/>
            </a:solidFill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51" name="TextBox 50">
              <a:extLst>
                <a:ext uri="{FF2B5EF4-FFF2-40B4-BE49-F238E27FC236}">
                  <a16:creationId xmlns:a16="http://schemas.microsoft.com/office/drawing/2014/main" xmlns="" id="{B14EC051-91CD-4FC4-BC63-32FA3DB2A504}"/>
                </a:ext>
              </a:extLst>
            </p:cNvPr>
            <p:cNvSpPr txBox="1"/>
            <p:nvPr/>
          </p:nvSpPr>
          <p:spPr>
            <a:xfrm>
              <a:off x="5027266" y="2104085"/>
              <a:ext cx="847020" cy="638347"/>
            </a:xfrm>
            <a:prstGeom prst="rect">
              <a:avLst/>
            </a:prstGeom>
            <a:noFill/>
          </p:spPr>
          <p:txBody>
            <a:bodyPr wrap="square" lIns="108000" rIns="108000" rtlCol="0">
              <a:spAutoFit/>
            </a:bodyPr>
            <a:lstStyle/>
            <a:p>
              <a:pPr marL="0" marR="0" lvl="0" indent="0" algn="ctr" defTabSz="914286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altLang="zh-TW" sz="4000" b="1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Calibri" panose="020F0502020204030204" pitchFamily="34" charset="0"/>
                  <a:cs typeface="Calibri" panose="020F0502020204030204" pitchFamily="34" charset="0"/>
                </a:rPr>
                <a:t>AI</a:t>
              </a:r>
              <a:endParaRPr kumimoji="0" lang="ko-KR" altLang="en-US" sz="4000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419047997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AI Evolution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11</a:t>
            </a:fld>
            <a:endParaRPr lang="en-US" dirty="0"/>
          </a:p>
        </p:txBody>
      </p:sp>
      <p:sp>
        <p:nvSpPr>
          <p:cNvPr id="7" name="TextBox 1">
            <a:extLst>
              <a:ext uri="{FF2B5EF4-FFF2-40B4-BE49-F238E27FC236}">
                <a16:creationId xmlns:a16="http://schemas.microsoft.com/office/drawing/2014/main" xmlns="" id="{1833ECA9-DCE6-4AA9-8041-AC1A48B55AEA}"/>
              </a:ext>
            </a:extLst>
          </p:cNvPr>
          <p:cNvSpPr txBox="1"/>
          <p:nvPr/>
        </p:nvSpPr>
        <p:spPr>
          <a:xfrm>
            <a:off x="3736518" y="1995026"/>
            <a:ext cx="1849068" cy="492443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600" b="1"/>
              <a:t>Input</a:t>
            </a:r>
            <a:endParaRPr lang="en-US" sz="2600">
              <a:cs typeface="Arial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xmlns="" id="{B5B4AE5D-05B5-4110-AFA5-83434F49F3BA}"/>
              </a:ext>
            </a:extLst>
          </p:cNvPr>
          <p:cNvSpPr/>
          <p:nvPr/>
        </p:nvSpPr>
        <p:spPr>
          <a:xfrm>
            <a:off x="3400903" y="1624443"/>
            <a:ext cx="8201245" cy="1659352"/>
          </a:xfrm>
          <a:prstGeom prst="rect">
            <a:avLst/>
          </a:prstGeom>
          <a:noFill/>
          <a:ln w="28575">
            <a:solidFill>
              <a:schemeClr val="accent3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Arrow: Right 37">
            <a:extLst>
              <a:ext uri="{FF2B5EF4-FFF2-40B4-BE49-F238E27FC236}">
                <a16:creationId xmlns:a16="http://schemas.microsoft.com/office/drawing/2014/main" xmlns="" id="{5F2BCBE9-0F05-43FE-8A7C-951539BB6A5B}"/>
              </a:ext>
            </a:extLst>
          </p:cNvPr>
          <p:cNvSpPr/>
          <p:nvPr/>
        </p:nvSpPr>
        <p:spPr>
          <a:xfrm>
            <a:off x="5664673" y="2024567"/>
            <a:ext cx="633232" cy="54786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: Rounded Corners 5">
            <a:extLst>
              <a:ext uri="{FF2B5EF4-FFF2-40B4-BE49-F238E27FC236}">
                <a16:creationId xmlns:a16="http://schemas.microsoft.com/office/drawing/2014/main" xmlns="" id="{5D869231-68AF-4159-9A4B-DA1CEA4512E5}"/>
              </a:ext>
            </a:extLst>
          </p:cNvPr>
          <p:cNvSpPr/>
          <p:nvPr/>
        </p:nvSpPr>
        <p:spPr>
          <a:xfrm>
            <a:off x="6473295" y="1743874"/>
            <a:ext cx="2218210" cy="1063256"/>
          </a:xfrm>
          <a:prstGeom prst="roundRect">
            <a:avLst/>
          </a:prstGeom>
          <a:solidFill>
            <a:schemeClr val="bg1"/>
          </a:solidFill>
          <a:ln w="57150">
            <a:solidFill>
              <a:srgbClr val="4C93DF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xmlns="" id="{1833ECA9-DCE6-4AA9-8041-AC1A48B55AEA}"/>
              </a:ext>
            </a:extLst>
          </p:cNvPr>
          <p:cNvSpPr txBox="1"/>
          <p:nvPr/>
        </p:nvSpPr>
        <p:spPr>
          <a:xfrm>
            <a:off x="6999346" y="1992937"/>
            <a:ext cx="1309068" cy="553998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3000" b="1"/>
              <a:t>M*</a:t>
            </a:r>
            <a:endParaRPr lang="en-US" sz="3000">
              <a:cs typeface="Arial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xmlns="" id="{1833ECA9-DCE6-4AA9-8041-AC1A48B55AEA}"/>
              </a:ext>
            </a:extLst>
          </p:cNvPr>
          <p:cNvSpPr txBox="1"/>
          <p:nvPr/>
        </p:nvSpPr>
        <p:spPr>
          <a:xfrm>
            <a:off x="5852123" y="2914463"/>
            <a:ext cx="3821321" cy="369332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dirty="0">
                <a:solidFill>
                  <a:srgbClr val="FF0000"/>
                </a:solidFill>
              </a:rPr>
              <a:t>Humans specify the model M*</a:t>
            </a:r>
            <a:endParaRPr lang="en-US" dirty="0">
              <a:solidFill>
                <a:srgbClr val="FF0000"/>
              </a:solidFill>
              <a:cs typeface="Arial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xmlns="" id="{1833ECA9-DCE6-4AA9-8041-AC1A48B55AEA}"/>
              </a:ext>
            </a:extLst>
          </p:cNvPr>
          <p:cNvSpPr txBox="1"/>
          <p:nvPr/>
        </p:nvSpPr>
        <p:spPr>
          <a:xfrm>
            <a:off x="4175918" y="5536433"/>
            <a:ext cx="6651211" cy="646331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dirty="0">
                <a:solidFill>
                  <a:srgbClr val="FF0000"/>
                </a:solidFill>
              </a:rPr>
              <a:t>Machine learning learns from training data and </a:t>
            </a:r>
          </a:p>
          <a:p>
            <a:pPr algn="ctr"/>
            <a:r>
              <a:rPr lang="en-US" dirty="0">
                <a:solidFill>
                  <a:srgbClr val="FF0000"/>
                </a:solidFill>
              </a:rPr>
              <a:t>adapts the model M from initial model M</a:t>
            </a:r>
            <a:r>
              <a:rPr lang="en-US" baseline="30000" dirty="0">
                <a:solidFill>
                  <a:srgbClr val="FF0000"/>
                </a:solidFill>
              </a:rPr>
              <a:t>0</a:t>
            </a:r>
            <a:r>
              <a:rPr lang="en-US" dirty="0">
                <a:solidFill>
                  <a:srgbClr val="FF0000"/>
                </a:solidFill>
              </a:rPr>
              <a:t> to optimized model M*</a:t>
            </a:r>
            <a:endParaRPr lang="en-US" dirty="0">
              <a:cs typeface="Arial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xmlns="" id="{C40ED557-1FB6-42B6-B201-A6B66A4BA9E3}"/>
              </a:ext>
            </a:extLst>
          </p:cNvPr>
          <p:cNvSpPr txBox="1"/>
          <p:nvPr/>
        </p:nvSpPr>
        <p:spPr>
          <a:xfrm>
            <a:off x="7789176" y="3461919"/>
            <a:ext cx="2835705" cy="49244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2600" b="1" dirty="0">
                <a:solidFill>
                  <a:srgbClr val="FFC000"/>
                </a:solidFill>
              </a:rPr>
              <a:t>Evolution of AI</a:t>
            </a:r>
            <a:endParaRPr lang="en-US" sz="2600" b="1" dirty="0">
              <a:solidFill>
                <a:srgbClr val="FFC000"/>
              </a:solidFill>
              <a:cs typeface="Arial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734934" y="1779875"/>
            <a:ext cx="1850652" cy="1063256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xmlns="" id="{1126F6CC-1EDF-48C9-9B85-0D098AB26E2A}"/>
              </a:ext>
            </a:extLst>
          </p:cNvPr>
          <p:cNvSpPr/>
          <p:nvPr/>
        </p:nvSpPr>
        <p:spPr>
          <a:xfrm>
            <a:off x="9559228" y="1743875"/>
            <a:ext cx="1874448" cy="1063256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Arrow: Right 37">
            <a:extLst>
              <a:ext uri="{FF2B5EF4-FFF2-40B4-BE49-F238E27FC236}">
                <a16:creationId xmlns:a16="http://schemas.microsoft.com/office/drawing/2014/main" xmlns="" id="{B974A276-C672-4102-A37D-FAE3636488E9}"/>
              </a:ext>
            </a:extLst>
          </p:cNvPr>
          <p:cNvSpPr/>
          <p:nvPr/>
        </p:nvSpPr>
        <p:spPr>
          <a:xfrm>
            <a:off x="8774419" y="2024567"/>
            <a:ext cx="633232" cy="54786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">
            <a:extLst>
              <a:ext uri="{FF2B5EF4-FFF2-40B4-BE49-F238E27FC236}">
                <a16:creationId xmlns:a16="http://schemas.microsoft.com/office/drawing/2014/main" xmlns="" id="{19B8F53C-8C11-4316-BD5C-F3D3A146CAD4}"/>
              </a:ext>
            </a:extLst>
          </p:cNvPr>
          <p:cNvSpPr txBox="1"/>
          <p:nvPr/>
        </p:nvSpPr>
        <p:spPr>
          <a:xfrm>
            <a:off x="9559228" y="2034317"/>
            <a:ext cx="1849068" cy="492443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600" b="1"/>
              <a:t>Output</a:t>
            </a:r>
            <a:endParaRPr lang="en-US"/>
          </a:p>
        </p:txBody>
      </p:sp>
      <p:sp>
        <p:nvSpPr>
          <p:cNvPr id="19" name="TextBox 1">
            <a:extLst>
              <a:ext uri="{FF2B5EF4-FFF2-40B4-BE49-F238E27FC236}">
                <a16:creationId xmlns:a16="http://schemas.microsoft.com/office/drawing/2014/main" xmlns="" id="{A749D4BB-A593-4A64-A99C-DA2DA891BA9E}"/>
              </a:ext>
            </a:extLst>
          </p:cNvPr>
          <p:cNvSpPr txBox="1"/>
          <p:nvPr/>
        </p:nvSpPr>
        <p:spPr>
          <a:xfrm>
            <a:off x="3590157" y="4456051"/>
            <a:ext cx="1849068" cy="492443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600" b="1"/>
              <a:t>Input</a:t>
            </a:r>
            <a:endParaRPr lang="en-US" sz="2600">
              <a:cs typeface="Arial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xmlns="" id="{67B1E232-224E-4813-8EE8-980C043BCD01}"/>
              </a:ext>
            </a:extLst>
          </p:cNvPr>
          <p:cNvSpPr/>
          <p:nvPr/>
        </p:nvSpPr>
        <p:spPr>
          <a:xfrm>
            <a:off x="3400902" y="3979093"/>
            <a:ext cx="8201245" cy="2183697"/>
          </a:xfrm>
          <a:prstGeom prst="rect">
            <a:avLst/>
          </a:prstGeom>
          <a:noFill/>
          <a:ln w="28575">
            <a:solidFill>
              <a:schemeClr val="accent3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Arrow: Right 37">
            <a:extLst>
              <a:ext uri="{FF2B5EF4-FFF2-40B4-BE49-F238E27FC236}">
                <a16:creationId xmlns:a16="http://schemas.microsoft.com/office/drawing/2014/main" xmlns="" id="{E42293DD-3FD6-4A96-8320-E9AAA63E7FAD}"/>
              </a:ext>
            </a:extLst>
          </p:cNvPr>
          <p:cNvSpPr/>
          <p:nvPr/>
        </p:nvSpPr>
        <p:spPr>
          <a:xfrm>
            <a:off x="5584002" y="4483912"/>
            <a:ext cx="633232" cy="54786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: Rounded Corners 5">
            <a:extLst>
              <a:ext uri="{FF2B5EF4-FFF2-40B4-BE49-F238E27FC236}">
                <a16:creationId xmlns:a16="http://schemas.microsoft.com/office/drawing/2014/main" xmlns="" id="{248E6FE3-362C-4F4D-A5C0-A34C7CD6B956}"/>
              </a:ext>
            </a:extLst>
          </p:cNvPr>
          <p:cNvSpPr/>
          <p:nvPr/>
        </p:nvSpPr>
        <p:spPr>
          <a:xfrm>
            <a:off x="6297905" y="4145591"/>
            <a:ext cx="2553908" cy="1310908"/>
          </a:xfrm>
          <a:prstGeom prst="roundRect">
            <a:avLst/>
          </a:prstGeom>
          <a:noFill/>
          <a:ln w="57150">
            <a:solidFill>
              <a:srgbClr val="4C93DF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xmlns="" id="{813B0BAB-7E99-48BB-96B4-4CD5FAD9625E}"/>
              </a:ext>
            </a:extLst>
          </p:cNvPr>
          <p:cNvSpPr txBox="1"/>
          <p:nvPr/>
        </p:nvSpPr>
        <p:spPr>
          <a:xfrm>
            <a:off x="8082649" y="4540729"/>
            <a:ext cx="810222" cy="553998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3000" b="1" dirty="0"/>
              <a:t>M*</a:t>
            </a:r>
            <a:endParaRPr lang="en-US" sz="3000" dirty="0">
              <a:cs typeface="Arial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xmlns="" id="{8BE5DB9A-8F00-400A-ACA6-1A9687CB612F}"/>
              </a:ext>
            </a:extLst>
          </p:cNvPr>
          <p:cNvSpPr/>
          <p:nvPr/>
        </p:nvSpPr>
        <p:spPr>
          <a:xfrm>
            <a:off x="3734934" y="4181591"/>
            <a:ext cx="1813275" cy="1274907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xmlns="" id="{B595082B-085A-4DBD-8284-543304709F5C}"/>
              </a:ext>
            </a:extLst>
          </p:cNvPr>
          <p:cNvSpPr/>
          <p:nvPr/>
        </p:nvSpPr>
        <p:spPr>
          <a:xfrm>
            <a:off x="9562244" y="4145592"/>
            <a:ext cx="1871431" cy="1310906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Arrow: Right 37">
            <a:extLst>
              <a:ext uri="{FF2B5EF4-FFF2-40B4-BE49-F238E27FC236}">
                <a16:creationId xmlns:a16="http://schemas.microsoft.com/office/drawing/2014/main" xmlns="" id="{D6870552-2216-4DF6-A9EE-E213431FE309}"/>
              </a:ext>
            </a:extLst>
          </p:cNvPr>
          <p:cNvSpPr/>
          <p:nvPr/>
        </p:nvSpPr>
        <p:spPr>
          <a:xfrm>
            <a:off x="8890413" y="4521654"/>
            <a:ext cx="633232" cy="54786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TextBox 1">
            <a:extLst>
              <a:ext uri="{FF2B5EF4-FFF2-40B4-BE49-F238E27FC236}">
                <a16:creationId xmlns:a16="http://schemas.microsoft.com/office/drawing/2014/main" xmlns="" id="{7CC1C73B-28EA-410E-8109-7F04BA3E308E}"/>
              </a:ext>
            </a:extLst>
          </p:cNvPr>
          <p:cNvSpPr txBox="1"/>
          <p:nvPr/>
        </p:nvSpPr>
        <p:spPr>
          <a:xfrm>
            <a:off x="9562244" y="4558673"/>
            <a:ext cx="1849068" cy="492443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600" b="1"/>
              <a:t>Output</a:t>
            </a:r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xmlns="" id="{651E225E-DA1F-46A5-8C1E-6C7D0BFC2A42}"/>
              </a:ext>
            </a:extLst>
          </p:cNvPr>
          <p:cNvSpPr txBox="1"/>
          <p:nvPr/>
        </p:nvSpPr>
        <p:spPr>
          <a:xfrm>
            <a:off x="6336906" y="4542045"/>
            <a:ext cx="706628" cy="553998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3000" b="1" dirty="0"/>
              <a:t>M</a:t>
            </a:r>
            <a:r>
              <a:rPr lang="en-US" sz="3000" b="1" baseline="30000" dirty="0"/>
              <a:t>0</a:t>
            </a:r>
            <a:endParaRPr lang="en-US" sz="3000" baseline="30000" dirty="0">
              <a:cs typeface="Arial"/>
            </a:endParaRP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xmlns="" id="{67785C4B-9BDD-4C84-A2CE-9BCE74D7C05D}"/>
              </a:ext>
            </a:extLst>
          </p:cNvPr>
          <p:cNvSpPr txBox="1"/>
          <p:nvPr/>
        </p:nvSpPr>
        <p:spPr>
          <a:xfrm>
            <a:off x="457215" y="4373121"/>
            <a:ext cx="2849059" cy="76944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2200" b="1" dirty="0">
                <a:solidFill>
                  <a:srgbClr val="FFC000"/>
                </a:solidFill>
                <a:cs typeface="Arial"/>
              </a:rPr>
              <a:t>Current approach:</a:t>
            </a:r>
            <a:endParaRPr lang="en-US" sz="2200" b="1" dirty="0">
              <a:solidFill>
                <a:srgbClr val="FFC000"/>
              </a:solidFill>
            </a:endParaRPr>
          </a:p>
          <a:p>
            <a:r>
              <a:rPr lang="en-US" altLang="zh-CN" sz="2200" dirty="0">
                <a:ea typeface="+mn-lt"/>
                <a:cs typeface="+mn-lt"/>
              </a:rPr>
              <a:t>Machine</a:t>
            </a:r>
            <a:r>
              <a:rPr lang="en-US" sz="2200" dirty="0">
                <a:ea typeface="+mn-lt"/>
                <a:cs typeface="+mn-lt"/>
              </a:rPr>
              <a:t> learning</a:t>
            </a:r>
            <a:endParaRPr lang="en-US" sz="2200" dirty="0">
              <a:cs typeface="Arial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xmlns="" id="{BD2003DC-BB10-4866-9050-BA8991F76BA3}"/>
              </a:ext>
            </a:extLst>
          </p:cNvPr>
          <p:cNvSpPr txBox="1"/>
          <p:nvPr/>
        </p:nvSpPr>
        <p:spPr>
          <a:xfrm>
            <a:off x="490260" y="1464111"/>
            <a:ext cx="2975010" cy="110799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endParaRPr lang="en-US" sz="2200" dirty="0">
              <a:ea typeface="+mn-lt"/>
              <a:cs typeface="+mn-lt"/>
            </a:endParaRPr>
          </a:p>
          <a:p>
            <a:r>
              <a:rPr lang="en-US" sz="2200" b="1" dirty="0">
                <a:solidFill>
                  <a:srgbClr val="FFC000"/>
                </a:solidFill>
                <a:ea typeface="+mn-lt"/>
                <a:cs typeface="+mn-lt"/>
              </a:rPr>
              <a:t>Previous approach:  </a:t>
            </a:r>
            <a:endParaRPr lang="en-US" sz="2200" dirty="0">
              <a:ea typeface="+mn-lt"/>
              <a:cs typeface="+mn-lt"/>
            </a:endParaRPr>
          </a:p>
          <a:p>
            <a:r>
              <a:rPr lang="en-US" sz="2200" dirty="0">
                <a:ea typeface="+mn-lt"/>
                <a:cs typeface="+mn-lt"/>
              </a:rPr>
              <a:t>Human-in-the-loop</a:t>
            </a:r>
            <a:endParaRPr lang="en-US" sz="2200" dirty="0">
              <a:cs typeface="Arial"/>
            </a:endParaRPr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xmlns="" id="{4068C3B1-1474-42B3-9714-EB566AFE8D4C}"/>
              </a:ext>
            </a:extLst>
          </p:cNvPr>
          <p:cNvCxnSpPr>
            <a:cxnSpLocks/>
          </p:cNvCxnSpPr>
          <p:nvPr/>
        </p:nvCxnSpPr>
        <p:spPr>
          <a:xfrm>
            <a:off x="7774358" y="4846332"/>
            <a:ext cx="445048" cy="2822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xmlns="" id="{813B0BAB-7E99-48BB-96B4-4CD5FAD9625E}"/>
              </a:ext>
            </a:extLst>
          </p:cNvPr>
          <p:cNvSpPr txBox="1"/>
          <p:nvPr/>
        </p:nvSpPr>
        <p:spPr>
          <a:xfrm>
            <a:off x="7260638" y="4534608"/>
            <a:ext cx="674212" cy="553998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3000" b="1" dirty="0"/>
              <a:t>M</a:t>
            </a:r>
            <a:endParaRPr lang="en-US" sz="3000" dirty="0">
              <a:cs typeface="Arial"/>
            </a:endParaRPr>
          </a:p>
        </p:txBody>
      </p:sp>
      <p:sp>
        <p:nvSpPr>
          <p:cNvPr id="33" name="Arc 32"/>
          <p:cNvSpPr/>
          <p:nvPr/>
        </p:nvSpPr>
        <p:spPr>
          <a:xfrm rot="5164096">
            <a:off x="7218732" y="4509191"/>
            <a:ext cx="771734" cy="853354"/>
          </a:xfrm>
          <a:prstGeom prst="arc">
            <a:avLst>
              <a:gd name="adj1" fmla="val 16200000"/>
              <a:gd name="adj2" fmla="val 6256019"/>
            </a:avLst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xmlns="" id="{4068C3B1-1474-42B3-9714-EB566AFE8D4C}"/>
              </a:ext>
            </a:extLst>
          </p:cNvPr>
          <p:cNvCxnSpPr>
            <a:cxnSpLocks/>
          </p:cNvCxnSpPr>
          <p:nvPr/>
        </p:nvCxnSpPr>
        <p:spPr>
          <a:xfrm>
            <a:off x="6952516" y="4846332"/>
            <a:ext cx="445048" cy="2822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" name="TextBox 35"/>
          <p:cNvSpPr txBox="1"/>
          <p:nvPr/>
        </p:nvSpPr>
        <p:spPr>
          <a:xfrm>
            <a:off x="224481" y="6223550"/>
            <a:ext cx="692798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sz="3200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***Need </a:t>
            </a:r>
            <a:r>
              <a:rPr lang="en-HK" sz="3200" u="sng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annotated Big Data</a:t>
            </a:r>
            <a:r>
              <a:rPr lang="en-HK" sz="3200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for training</a:t>
            </a:r>
            <a:endParaRPr lang="en-US" sz="320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Arrow: Down 1">
            <a:extLst>
              <a:ext uri="{FF2B5EF4-FFF2-40B4-BE49-F238E27FC236}">
                <a16:creationId xmlns:a16="http://schemas.microsoft.com/office/drawing/2014/main" xmlns="" id="{7FB412D4-0699-434F-9064-A1D985270B2B}"/>
              </a:ext>
            </a:extLst>
          </p:cNvPr>
          <p:cNvSpPr/>
          <p:nvPr/>
        </p:nvSpPr>
        <p:spPr>
          <a:xfrm>
            <a:off x="7406829" y="3269141"/>
            <a:ext cx="551435" cy="709953"/>
          </a:xfrm>
          <a:prstGeom prst="downArrow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730744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531137"/>
            <a:ext cx="11029616" cy="803087"/>
          </a:xfrm>
        </p:spPr>
        <p:txBody>
          <a:bodyPr/>
          <a:lstStyle/>
          <a:p>
            <a:r>
              <a:rPr lang="en-HK" dirty="0"/>
              <a:t>Illustrative Example – Image Classifier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139492" y="6492875"/>
            <a:ext cx="1052508" cy="365125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12</a:t>
            </a:fld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36498" y="2011380"/>
            <a:ext cx="8807000" cy="4304883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2786423" y="2447128"/>
            <a:ext cx="3115971" cy="3165514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8126793" y="5224519"/>
            <a:ext cx="2143770" cy="1137070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: Rounded Corners 5">
            <a:extLst>
              <a:ext uri="{FF2B5EF4-FFF2-40B4-BE49-F238E27FC236}">
                <a16:creationId xmlns:a16="http://schemas.microsoft.com/office/drawing/2014/main" xmlns="" id="{5D869231-68AF-4159-9A4B-DA1CEA4512E5}"/>
              </a:ext>
            </a:extLst>
          </p:cNvPr>
          <p:cNvSpPr/>
          <p:nvPr/>
        </p:nvSpPr>
        <p:spPr>
          <a:xfrm>
            <a:off x="6044555" y="2818580"/>
            <a:ext cx="1822584" cy="2570065"/>
          </a:xfrm>
          <a:prstGeom prst="roundRect">
            <a:avLst/>
          </a:prstGeom>
          <a:noFill/>
          <a:ln w="57150">
            <a:solidFill>
              <a:srgbClr val="4C93DF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286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429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571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5715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2857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000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144" algn="l" defTabSz="914286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xmlns="" id="{6AFB2E28-541A-4357-A9A3-25BC4CCF1176}"/>
              </a:ext>
            </a:extLst>
          </p:cNvPr>
          <p:cNvSpPr txBox="1"/>
          <p:nvPr/>
        </p:nvSpPr>
        <p:spPr>
          <a:xfrm>
            <a:off x="3082782" y="5000883"/>
            <a:ext cx="2614756" cy="492443"/>
          </a:xfrm>
          <a:prstGeom prst="rect">
            <a:avLst/>
          </a:prstGeom>
          <a:solidFill>
            <a:schemeClr val="bg1"/>
          </a:solidFill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2600" b="1">
                <a:solidFill>
                  <a:schemeClr val="accent3"/>
                </a:solidFill>
              </a:rPr>
              <a:t>Training input</a:t>
            </a:r>
            <a:endParaRPr lang="en-US" sz="2600" b="1">
              <a:solidFill>
                <a:schemeClr val="accent3"/>
              </a:solidFill>
              <a:cs typeface="Arial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xmlns="" id="{2D8A7D29-4FE3-436F-8B57-8CF3E7CE36E9}"/>
              </a:ext>
            </a:extLst>
          </p:cNvPr>
          <p:cNvSpPr txBox="1"/>
          <p:nvPr/>
        </p:nvSpPr>
        <p:spPr>
          <a:xfrm>
            <a:off x="6190949" y="4690152"/>
            <a:ext cx="1529795" cy="492443"/>
          </a:xfrm>
          <a:prstGeom prst="rect">
            <a:avLst/>
          </a:prstGeom>
          <a:solidFill>
            <a:schemeClr val="bg1"/>
          </a:solidFill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2600" b="1" dirty="0">
                <a:solidFill>
                  <a:schemeClr val="accent3"/>
                </a:solidFill>
              </a:rPr>
              <a:t>Model</a:t>
            </a:r>
            <a:endParaRPr lang="en-US" sz="2600" b="1" dirty="0">
              <a:solidFill>
                <a:schemeClr val="accent3"/>
              </a:solidFill>
              <a:cs typeface="Arial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xmlns="" id="{76A9B6BE-6DEF-4066-919E-A6310798B75C}"/>
              </a:ext>
            </a:extLst>
          </p:cNvPr>
          <p:cNvSpPr txBox="1"/>
          <p:nvPr/>
        </p:nvSpPr>
        <p:spPr>
          <a:xfrm>
            <a:off x="510888" y="1444867"/>
            <a:ext cx="8883748" cy="461665"/>
          </a:xfrm>
          <a:prstGeom prst="rect">
            <a:avLst/>
          </a:prstGeom>
          <a:solidFill>
            <a:schemeClr val="bg1"/>
          </a:solidFill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Google Teachable Machines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xmlns="" id="{E2616060-2C4C-4C15-990B-284D58F85429}"/>
              </a:ext>
            </a:extLst>
          </p:cNvPr>
          <p:cNvSpPr/>
          <p:nvPr/>
        </p:nvSpPr>
        <p:spPr>
          <a:xfrm>
            <a:off x="8276794" y="3329155"/>
            <a:ext cx="1816161" cy="1778036"/>
          </a:xfrm>
          <a:prstGeom prst="rect">
            <a:avLst/>
          </a:prstGeom>
          <a:noFill/>
          <a:ln w="50800">
            <a:solidFill>
              <a:schemeClr val="accent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xmlns="" id="{B0949010-8461-487B-B348-F84BF190E2F6}"/>
              </a:ext>
            </a:extLst>
          </p:cNvPr>
          <p:cNvSpPr txBox="1"/>
          <p:nvPr/>
        </p:nvSpPr>
        <p:spPr>
          <a:xfrm>
            <a:off x="10092955" y="3645164"/>
            <a:ext cx="1243144" cy="76944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2200" b="1" dirty="0">
                <a:solidFill>
                  <a:schemeClr val="accent3"/>
                </a:solidFill>
              </a:rPr>
              <a:t>Testing </a:t>
            </a:r>
            <a:endParaRPr lang="en-US" sz="2200" dirty="0">
              <a:solidFill>
                <a:schemeClr val="accent3"/>
              </a:solidFill>
              <a:cs typeface="Arial"/>
            </a:endParaRPr>
          </a:p>
          <a:p>
            <a:r>
              <a:rPr lang="en-US" sz="2200" b="1" dirty="0">
                <a:solidFill>
                  <a:schemeClr val="accent3"/>
                </a:solidFill>
              </a:rPr>
              <a:t>input</a:t>
            </a:r>
            <a:endParaRPr lang="en-US" sz="2200" b="1" dirty="0">
              <a:solidFill>
                <a:schemeClr val="accent3"/>
              </a:solidFill>
              <a:cs typeface="Arial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xmlns="" id="{44E1C1A0-41CA-419D-827B-3CF9C05C24FA}"/>
              </a:ext>
            </a:extLst>
          </p:cNvPr>
          <p:cNvSpPr txBox="1"/>
          <p:nvPr/>
        </p:nvSpPr>
        <p:spPr>
          <a:xfrm>
            <a:off x="5703160" y="5757017"/>
            <a:ext cx="2350698" cy="646331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 dirty="0">
                <a:solidFill>
                  <a:schemeClr val="accent3"/>
                </a:solidFill>
              </a:rPr>
              <a:t>Output generated by the model</a:t>
            </a:r>
            <a:endParaRPr lang="en-US" b="1" dirty="0">
              <a:solidFill>
                <a:schemeClr val="accent3"/>
              </a:solidFill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1475692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Illustrative Example – Rock, Paper &amp; Scissors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13</a:t>
            </a:fld>
            <a:endParaRPr lang="en-US" dirty="0"/>
          </a:p>
        </p:txBody>
      </p:sp>
      <p:pic>
        <p:nvPicPr>
          <p:cNvPr id="7" name="rock paper scissors short1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379716" y="1551060"/>
            <a:ext cx="9432567" cy="530581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8374053" y="1182849"/>
            <a:ext cx="34086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Credits:  Derek Wong, </a:t>
            </a:r>
            <a:r>
              <a:rPr lang="en-US" dirty="0" err="1">
                <a:solidFill>
                  <a:schemeClr val="bg1"/>
                </a:solidFill>
              </a:rPr>
              <a:t>Mingzhi</a:t>
            </a:r>
            <a:r>
              <a:rPr lang="en-US" dirty="0">
                <a:solidFill>
                  <a:schemeClr val="bg1"/>
                </a:solidFill>
              </a:rPr>
              <a:t> </a:t>
            </a:r>
            <a:r>
              <a:rPr lang="en-US" dirty="0" err="1">
                <a:solidFill>
                  <a:schemeClr val="bg1"/>
                </a:solidFill>
              </a:rPr>
              <a:t>Lyu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2541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Question:  Does AI always work as expected?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14</a:t>
            </a:fld>
            <a:endParaRPr lang="en-US" dirty="0"/>
          </a:p>
        </p:txBody>
      </p:sp>
      <p:pic>
        <p:nvPicPr>
          <p:cNvPr id="6" name="Picture 5" descr="AI_robot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-634"/>
          <a:stretch/>
        </p:blipFill>
        <p:spPr>
          <a:xfrm>
            <a:off x="1438812" y="3165701"/>
            <a:ext cx="2028093" cy="3420323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xmlns="" id="{1EC07411-96D3-4769-99C2-C3C99BA8E082}"/>
              </a:ext>
            </a:extLst>
          </p:cNvPr>
          <p:cNvGrpSpPr/>
          <p:nvPr/>
        </p:nvGrpSpPr>
        <p:grpSpPr>
          <a:xfrm>
            <a:off x="3255890" y="1548129"/>
            <a:ext cx="8017607" cy="2547565"/>
            <a:chOff x="1250462" y="1351182"/>
            <a:chExt cx="6916615" cy="2547565"/>
          </a:xfrm>
        </p:grpSpPr>
        <p:sp>
          <p:nvSpPr>
            <p:cNvPr id="10" name="Rounded Rectangular Callout 3">
              <a:extLst>
                <a:ext uri="{FF2B5EF4-FFF2-40B4-BE49-F238E27FC236}">
                  <a16:creationId xmlns:a16="http://schemas.microsoft.com/office/drawing/2014/main" xmlns="" id="{58A82D61-E94D-4CA0-B684-8E584F40B08E}"/>
                </a:ext>
              </a:extLst>
            </p:cNvPr>
            <p:cNvSpPr/>
            <p:nvPr/>
          </p:nvSpPr>
          <p:spPr>
            <a:xfrm>
              <a:off x="1250462" y="1517004"/>
              <a:ext cx="6916615" cy="2364155"/>
            </a:xfrm>
            <a:prstGeom prst="wedgeRoundRectCallout">
              <a:avLst>
                <a:gd name="adj1" fmla="val -39468"/>
                <a:gd name="adj2" fmla="val 77885"/>
                <a:gd name="adj3" fmla="val 16667"/>
              </a:avLst>
            </a:prstGeom>
          </p:spPr>
          <p:style>
            <a:lnRef idx="1">
              <a:schemeClr val="accent2"/>
            </a:lnRef>
            <a:fillRef idx="3">
              <a:schemeClr val="accent2"/>
            </a:fillRef>
            <a:effectRef idx="2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xmlns="" id="{455F8313-CC92-48E6-8694-5B7509D417F5}"/>
                </a:ext>
              </a:extLst>
            </p:cNvPr>
            <p:cNvSpPr txBox="1"/>
            <p:nvPr/>
          </p:nvSpPr>
          <p:spPr>
            <a:xfrm>
              <a:off x="2528167" y="1775089"/>
              <a:ext cx="4285826" cy="212365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ko-KR" sz="4400" b="1">
                  <a:cs typeface="Arial" pitchFamily="34" charset="0"/>
                </a:rPr>
                <a:t>Does AI always work as expected?</a:t>
              </a: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xmlns="" id="{D470E742-2111-4CE8-86FE-9EA0198EF60E}"/>
                </a:ext>
              </a:extLst>
            </p:cNvPr>
            <p:cNvSpPr txBox="1"/>
            <p:nvPr/>
          </p:nvSpPr>
          <p:spPr>
            <a:xfrm>
              <a:off x="1528767" y="1351182"/>
              <a:ext cx="745399" cy="15696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altLang="ko-KR" sz="9600" b="1">
                  <a:solidFill>
                    <a:srgbClr val="660066"/>
                  </a:solidFill>
                  <a:latin typeface="Arial" pitchFamily="34" charset="0"/>
                  <a:cs typeface="Arial" pitchFamily="34" charset="0"/>
                </a:rPr>
                <a:t>“</a:t>
              </a:r>
              <a:endParaRPr lang="ko-KR" altLang="en-US" sz="9600" b="1">
                <a:solidFill>
                  <a:srgbClr val="660066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xmlns="" id="{1934F9BF-FE07-4C41-973F-80CAD98EC98D}"/>
                </a:ext>
              </a:extLst>
            </p:cNvPr>
            <p:cNvSpPr txBox="1"/>
            <p:nvPr/>
          </p:nvSpPr>
          <p:spPr>
            <a:xfrm rot="10800000">
              <a:off x="6903679" y="1908991"/>
              <a:ext cx="745399" cy="15696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altLang="ko-KR" sz="9600" b="1">
                  <a:solidFill>
                    <a:srgbClr val="660066"/>
                  </a:solidFill>
                  <a:latin typeface="Arial" pitchFamily="34" charset="0"/>
                  <a:cs typeface="Arial" pitchFamily="34" charset="0"/>
                </a:rPr>
                <a:t>“</a:t>
              </a:r>
              <a:endParaRPr lang="ko-KR" altLang="en-US" sz="9600" b="1">
                <a:solidFill>
                  <a:srgbClr val="660066"/>
                </a:solidFill>
                <a:latin typeface="Arial" pitchFamily="34" charset="0"/>
                <a:cs typeface="Arial" pitchFamily="34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2424972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Case:  Self-driving cars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15</a:t>
            </a:fld>
            <a:endParaRPr lang="en-US" dirty="0"/>
          </a:p>
        </p:txBody>
      </p:sp>
      <p:pic>
        <p:nvPicPr>
          <p:cNvPr id="1026" name="Picture 2" descr="NTSB diagram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6933" y="1673116"/>
            <a:ext cx="5219066" cy="29357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76934" y="4756691"/>
            <a:ext cx="10588236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US" altLang="zh-HK" sz="2200" dirty="0">
                <a:ea typeface="新細明體"/>
                <a:cs typeface="Calibri"/>
              </a:rPr>
              <a:t>In 2018, an Uber self-driving car struck and killed a person, investigation reflected that: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sz="2200" dirty="0"/>
              <a:t>The person was acting unsafely in attempting to cross the road 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sz="2200" dirty="0"/>
              <a:t>NTSB:  Uber’s computers detected the person 5.6 seconds before impact, but did not correctly identify her as a person.</a:t>
            </a:r>
          </a:p>
        </p:txBody>
      </p:sp>
      <p:grpSp>
        <p:nvGrpSpPr>
          <p:cNvPr id="14" name="Group 13"/>
          <p:cNvGrpSpPr/>
          <p:nvPr/>
        </p:nvGrpSpPr>
        <p:grpSpPr>
          <a:xfrm>
            <a:off x="6520508" y="1673115"/>
            <a:ext cx="5213738" cy="2935725"/>
            <a:chOff x="6520508" y="1673115"/>
            <a:chExt cx="5213738" cy="2935725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520509" y="1673115"/>
              <a:ext cx="5213737" cy="2935725"/>
            </a:xfrm>
            <a:prstGeom prst="rect">
              <a:avLst/>
            </a:prstGeom>
          </p:spPr>
        </p:pic>
        <p:sp>
          <p:nvSpPr>
            <p:cNvPr id="7" name="Rectangle 6"/>
            <p:cNvSpPr/>
            <p:nvPr/>
          </p:nvSpPr>
          <p:spPr>
            <a:xfrm>
              <a:off x="6520508" y="1673115"/>
              <a:ext cx="5189417" cy="2935725"/>
            </a:xfrm>
            <a:prstGeom prst="rect">
              <a:avLst/>
            </a:prstGeom>
            <a:solidFill>
              <a:schemeClr val="accent1">
                <a:alpha val="6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" name="TextBox 8"/>
          <p:cNvSpPr txBox="1"/>
          <p:nvPr/>
        </p:nvSpPr>
        <p:spPr>
          <a:xfrm>
            <a:off x="46422" y="6472951"/>
            <a:ext cx="25194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Reference URL:  bbc.com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1702125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AI “in the Wild”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16</a:t>
            </a:fld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581192" y="1507082"/>
            <a:ext cx="1079019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en-US" altLang="zh-CN" sz="2400" dirty="0">
                <a:ea typeface="新細明體"/>
                <a:cs typeface="Calibri"/>
              </a:rPr>
              <a:t>AI technology is powerful but not perfect</a:t>
            </a: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en-HK" altLang="zh-CN" sz="2400" dirty="0">
                <a:ea typeface="新細明體"/>
                <a:cs typeface="Calibri"/>
              </a:rPr>
              <a:t>Complications due to </a:t>
            </a:r>
            <a:r>
              <a:rPr lang="en-HK" altLang="zh-CN" sz="2400" dirty="0">
                <a:solidFill>
                  <a:srgbClr val="0070C0"/>
                </a:solidFill>
                <a:ea typeface="新細明體"/>
                <a:cs typeface="Calibri"/>
              </a:rPr>
              <a:t>data sparsity </a:t>
            </a:r>
            <a:r>
              <a:rPr lang="en-HK" altLang="zh-CN" sz="2400" dirty="0">
                <a:ea typeface="新細明體"/>
                <a:cs typeface="Calibri"/>
              </a:rPr>
              <a:t>or </a:t>
            </a:r>
            <a:r>
              <a:rPr lang="en-HK" altLang="zh-CN" sz="2400" dirty="0">
                <a:solidFill>
                  <a:srgbClr val="0070C0"/>
                </a:solidFill>
                <a:ea typeface="新細明體"/>
                <a:cs typeface="Calibri"/>
              </a:rPr>
              <a:t>unexpected user behaviour(s)</a:t>
            </a:r>
            <a:endParaRPr lang="en-US" altLang="zh-CN" sz="2400" dirty="0">
              <a:solidFill>
                <a:srgbClr val="0070C0"/>
              </a:solidFill>
              <a:ea typeface="新細明體"/>
              <a:cs typeface="Calibri"/>
            </a:endParaRP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en-US" altLang="zh-CN" sz="2400" dirty="0">
                <a:ea typeface="新細明體"/>
                <a:cs typeface="Calibri"/>
              </a:rPr>
              <a:t>Completely trusting and relying on AI is unwise and may even be dangerous</a:t>
            </a:r>
            <a:endParaRPr lang="en-US" sz="2200" dirty="0"/>
          </a:p>
        </p:txBody>
      </p:sp>
      <p:pic>
        <p:nvPicPr>
          <p:cNvPr id="10" name="PM vs Programmer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547288" y="2879374"/>
            <a:ext cx="6858000" cy="3857625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12834" y="6468744"/>
            <a:ext cx="15534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Source:  </a:t>
            </a:r>
            <a:r>
              <a:rPr lang="en-HK" dirty="0" err="1">
                <a:latin typeface="Calibri" panose="020F0502020204030204" pitchFamily="34" charset="0"/>
                <a:cs typeface="Calibri" panose="020F0502020204030204" pitchFamily="34" charset="0"/>
              </a:rPr>
              <a:t>bilibili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073561" y="5322278"/>
            <a:ext cx="130740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HK" sz="2400" dirty="0">
                <a:latin typeface="Calibri" panose="020F0502020204030204" pitchFamily="34" charset="0"/>
                <a:cs typeface="Calibri" panose="020F0502020204030204" pitchFamily="34" charset="0"/>
              </a:rPr>
              <a:t>Product </a:t>
            </a:r>
          </a:p>
          <a:p>
            <a:pPr algn="ctr"/>
            <a:r>
              <a:rPr lang="en-HK" sz="2400" dirty="0">
                <a:latin typeface="Calibri" panose="020F0502020204030204" pitchFamily="34" charset="0"/>
                <a:cs typeface="Calibri" panose="020F0502020204030204" pitchFamily="34" charset="0"/>
              </a:rPr>
              <a:t>Manager</a:t>
            </a:r>
            <a:endParaRPr lang="en-US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9405288" y="5506943"/>
            <a:ext cx="147219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HK" sz="2400" dirty="0">
                <a:latin typeface="Calibri" panose="020F0502020204030204" pitchFamily="34" charset="0"/>
                <a:cs typeface="Calibri" panose="020F0502020204030204" pitchFamily="34" charset="0"/>
              </a:rPr>
              <a:t>Developer</a:t>
            </a:r>
            <a:endParaRPr lang="en-US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723642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10"/>
                </p:tgtEl>
              </p:cMediaNode>
            </p:vide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0" r="17835" b="988"/>
          <a:stretch/>
        </p:blipFill>
        <p:spPr>
          <a:xfrm>
            <a:off x="0" y="0"/>
            <a:ext cx="12289971" cy="6858001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-21096" y="-17461"/>
            <a:ext cx="12297103" cy="6858000"/>
          </a:xfrm>
          <a:prstGeom prst="rect">
            <a:avLst/>
          </a:prstGeom>
          <a:solidFill>
            <a:schemeClr val="accent1">
              <a:alpha val="7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17</a:t>
            </a:fld>
            <a:endParaRPr lang="en-US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xmlns="" id="{7F2616EE-270D-4F4C-BA1F-2708D387B800}"/>
              </a:ext>
            </a:extLst>
          </p:cNvPr>
          <p:cNvSpPr txBox="1">
            <a:spLocks/>
          </p:cNvSpPr>
          <p:nvPr/>
        </p:nvSpPr>
        <p:spPr>
          <a:xfrm>
            <a:off x="609367" y="369393"/>
            <a:ext cx="7213600" cy="112187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b="0" kern="1200" cap="all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sz="4800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Outline</a:t>
            </a:r>
          </a:p>
        </p:txBody>
      </p:sp>
      <p:graphicFrame>
        <p:nvGraphicFramePr>
          <p:cNvPr id="10" name="Content Placeholder 5" descr="SmartArt">
            <a:extLst>
              <a:ext uri="{FF2B5EF4-FFF2-40B4-BE49-F238E27FC236}">
                <a16:creationId xmlns:a16="http://schemas.microsoft.com/office/drawing/2014/main" xmlns="" id="{BF629521-FFD2-45DA-9D1D-A5F09BD5A2D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900515588"/>
              </p:ext>
            </p:extLst>
          </p:nvPr>
        </p:nvGraphicFramePr>
        <p:xfrm>
          <a:off x="744738" y="1560691"/>
          <a:ext cx="6854248" cy="35639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327393897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Consider this story…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18</a:t>
            </a:fld>
            <a:endParaRPr lang="en-US" dirty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3731153" y="1970623"/>
            <a:ext cx="8088935" cy="1213364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800" i="1" dirty="0">
                <a:latin typeface="Calibri" panose="020F0502020204030204" pitchFamily="34" charset="0"/>
                <a:cs typeface="Calibri" panose="020F0502020204030204" pitchFamily="34" charset="0"/>
              </a:rPr>
              <a:t>A man and his son are in a terrible accident and are rushed to the hospital in critical care.  The doctor looks at the boy and exclaims, “I can't operate on this boy, he is my son!”</a:t>
            </a:r>
            <a:endParaRPr lang="en-US" sz="28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2" name="Picture 11" descr="&lt;strong&gt;Emergency&lt;/strong&gt; Sign Free Stock Photo - Public Domain Picture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47"/>
          <a:stretch/>
        </p:blipFill>
        <p:spPr>
          <a:xfrm>
            <a:off x="458252" y="1663542"/>
            <a:ext cx="3184635" cy="1827527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92948" y="6367244"/>
            <a:ext cx="2973891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sz="2200" dirty="0">
                <a:latin typeface="Calibri" panose="020F0502020204030204" pitchFamily="34" charset="0"/>
                <a:cs typeface="Calibri" panose="020F0502020204030204" pitchFamily="34" charset="0"/>
              </a:rPr>
              <a:t>Reference:  </a:t>
            </a:r>
            <a:r>
              <a:rPr lang="en-US" sz="2200" dirty="0">
                <a:latin typeface="Calibri" panose="020F0502020204030204" pitchFamily="34" charset="0"/>
                <a:cs typeface="Calibri" panose="020F0502020204030204" pitchFamily="34" charset="0"/>
              </a:rPr>
              <a:t>BU Research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796716" y="4341902"/>
            <a:ext cx="4598567" cy="86177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sz="5000" i="1" dirty="0">
                <a:solidFill>
                  <a:srgbClr val="00B0F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How can this be?</a:t>
            </a:r>
            <a:endParaRPr lang="en-US" sz="5000" i="1" dirty="0">
              <a:solidFill>
                <a:srgbClr val="00B0F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81362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10994527" y="6404791"/>
            <a:ext cx="1052510" cy="365125"/>
          </a:xfrm>
        </p:spPr>
        <p:txBody>
          <a:bodyPr/>
          <a:lstStyle/>
          <a:p>
            <a:fld id="{D57F1E4F-1CFF-5643-939E-217C01CDF565}" type="slidenum">
              <a:rPr lang="en-US" sz="1600" smtClean="0">
                <a:cs typeface="Calibri" panose="020F0502020204030204" pitchFamily="34" charset="0"/>
              </a:rPr>
              <a:pPr/>
              <a:t>19</a:t>
            </a:fld>
            <a:endParaRPr lang="en-US" sz="1600" dirty="0">
              <a:cs typeface="Calibri" panose="020F0502020204030204" pitchFamily="34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23211" y="249298"/>
            <a:ext cx="8145579" cy="6520618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46422" y="6472951"/>
            <a:ext cx="16318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Images: Google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8647828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10994527" y="6404791"/>
            <a:ext cx="1052510" cy="365125"/>
          </a:xfrm>
        </p:spPr>
        <p:txBody>
          <a:bodyPr/>
          <a:lstStyle/>
          <a:p>
            <a:fld id="{D57F1E4F-1CFF-5643-939E-217C01CDF565}" type="slidenum">
              <a:rPr lang="en-US" sz="1600" smtClean="0">
                <a:cs typeface="Calibri" panose="020F0502020204030204" pitchFamily="34" charset="0"/>
              </a:rPr>
              <a:pPr/>
              <a:t>20</a:t>
            </a:fld>
            <a:endParaRPr lang="en-US" sz="1600" dirty="0">
              <a:cs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24964" y="138103"/>
            <a:ext cx="8142072" cy="66867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6422" y="6472951"/>
            <a:ext cx="16318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Images: Google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1533983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21</a:t>
            </a:fld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Crowdsourcing</a:t>
            </a:r>
            <a:endParaRPr lang="en-US" dirty="0"/>
          </a:p>
        </p:txBody>
      </p:sp>
      <p:pic>
        <p:nvPicPr>
          <p:cNvPr id="5" name="Picture 2" descr="https://images-na.ssl-images-amazon.com/images/I/51jeRmPd-YL._SX332_BO1,204,203,200_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43833" y="827904"/>
            <a:ext cx="3943350" cy="58914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654341" y="2092005"/>
            <a:ext cx="6565867" cy="914400"/>
          </a:xfrm>
        </p:spPr>
        <p:txBody>
          <a:bodyPr>
            <a:noAutofit/>
          </a:bodyPr>
          <a:lstStyle/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Obtaining information or input into a task or project by enlisting the services of a large number of people, typically via the Internet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E.g. Crowdsource data labeling</a:t>
            </a:r>
          </a:p>
        </p:txBody>
      </p:sp>
    </p:spTree>
    <p:extLst>
      <p:ext uri="{BB962C8B-B14F-4D97-AF65-F5344CB8AC3E}">
        <p14:creationId xmlns:p14="http://schemas.microsoft.com/office/powerpoint/2010/main" val="422716813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47172" y="654341"/>
            <a:ext cx="7019660" cy="605989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Human-written Labels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22</a:t>
            </a:fld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92856" y="6468744"/>
            <a:ext cx="20072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Source: CVPR 2015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217433" y="3307358"/>
            <a:ext cx="2969083" cy="90794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US" altLang="zh-CN" sz="2400" i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in the image?</a:t>
            </a:r>
          </a:p>
          <a:p>
            <a:pPr>
              <a:spcBef>
                <a:spcPts val="600"/>
              </a:spcBef>
            </a:pPr>
            <a:r>
              <a:rPr lang="en-US" sz="2400" i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worth saying?</a:t>
            </a:r>
          </a:p>
        </p:txBody>
      </p:sp>
    </p:spTree>
    <p:extLst>
      <p:ext uri="{BB962C8B-B14F-4D97-AF65-F5344CB8AC3E}">
        <p14:creationId xmlns:p14="http://schemas.microsoft.com/office/powerpoint/2010/main" val="138355354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Computer Vision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23</a:t>
            </a:fld>
            <a:endParaRPr lang="en-US" dirty="0"/>
          </a:p>
        </p:txBody>
      </p:sp>
      <p:pic>
        <p:nvPicPr>
          <p:cNvPr id="1026" name="Picture 2" descr="Google AI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9167" y="1855510"/>
            <a:ext cx="9986715" cy="37294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59300" y="6468744"/>
            <a:ext cx="24591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latin typeface="Calibri" panose="020F0502020204030204" pitchFamily="34" charset="0"/>
                <a:cs typeface="Calibri" panose="020F0502020204030204" pitchFamily="34" charset="0"/>
              </a:rPr>
              <a:t>Image Credit:  Google AI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870050" y="5656407"/>
            <a:ext cx="1045190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sz="2400" dirty="0">
                <a:latin typeface="Calibri" panose="020F0502020204030204" pitchFamily="34" charset="0"/>
                <a:cs typeface="Calibri" panose="020F0502020204030204" pitchFamily="34" charset="0"/>
              </a:rPr>
              <a:t>Automatically generated labels from AI system trained on the Open Images dataset</a:t>
            </a:r>
            <a:endParaRPr lang="en-US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5113455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Machine Translation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24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9063" y="1718423"/>
            <a:ext cx="11953151" cy="32981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6091956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16224"/>
            <a:ext cx="11029616" cy="606138"/>
          </a:xfrm>
        </p:spPr>
        <p:txBody>
          <a:bodyPr/>
          <a:lstStyle/>
          <a:p>
            <a:r>
              <a:rPr lang="en-HK" dirty="0"/>
              <a:t>Machine Translation (</a:t>
            </a:r>
            <a:r>
              <a:rPr lang="en-HK" dirty="0" err="1"/>
              <a:t>cont</a:t>
            </a:r>
            <a:r>
              <a:rPr lang="en-HK" dirty="0"/>
              <a:t>)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25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4789" y="1683184"/>
            <a:ext cx="11812057" cy="31404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634946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Ramifications – Example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26</a:t>
            </a:fld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0135" y="1602379"/>
            <a:ext cx="8242883" cy="4628695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xmlns="" id="{817D2B3E-32AC-4B38-A82D-AFA5E7C18EBE}"/>
              </a:ext>
            </a:extLst>
          </p:cNvPr>
          <p:cNvSpPr txBox="1"/>
          <p:nvPr/>
        </p:nvSpPr>
        <p:spPr>
          <a:xfrm>
            <a:off x="0" y="6486236"/>
            <a:ext cx="839835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HK" dirty="0">
                <a:latin typeface="Calibri" panose="020F0502020204030204" pitchFamily="34" charset="0"/>
                <a:cs typeface="Calibri" panose="020F0502020204030204" pitchFamily="34" charset="0"/>
              </a:rPr>
              <a:t>Source:  Reuters, </a:t>
            </a:r>
            <a:r>
              <a:rPr lang="en-US" altLang="zh-HK" i="1" dirty="0">
                <a:latin typeface="Calibri" panose="020F0502020204030204" pitchFamily="34" charset="0"/>
                <a:cs typeface="Calibri" panose="020F0502020204030204" pitchFamily="34" charset="0"/>
              </a:rPr>
              <a:t>New Zealand passport robot tells applicant of Asian descent to open eyes, </a:t>
            </a:r>
            <a:r>
              <a:rPr lang="en-US" altLang="zh-HK" dirty="0">
                <a:latin typeface="Calibri" panose="020F0502020204030204" pitchFamily="34" charset="0"/>
                <a:cs typeface="Calibri" panose="020F0502020204030204" pitchFamily="34" charset="0"/>
              </a:rPr>
              <a:t>2016</a:t>
            </a:r>
            <a:r>
              <a:rPr lang="en-US" altLang="zh-HK" i="1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zh-HK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957338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Ramifications – Example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27</a:t>
            </a:fld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14" t="36488" r="29907" b="3308"/>
          <a:stretch/>
        </p:blipFill>
        <p:spPr>
          <a:xfrm>
            <a:off x="2979062" y="1574910"/>
            <a:ext cx="6233875" cy="489804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xmlns="" id="{817D2B3E-32AC-4B38-A82D-AFA5E7C18EBE}"/>
              </a:ext>
            </a:extLst>
          </p:cNvPr>
          <p:cNvSpPr txBox="1"/>
          <p:nvPr/>
        </p:nvSpPr>
        <p:spPr>
          <a:xfrm>
            <a:off x="0" y="6486236"/>
            <a:ext cx="83983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HK" dirty="0">
                <a:latin typeface="Calibri" panose="020F0502020204030204" pitchFamily="34" charset="0"/>
                <a:cs typeface="Calibri" panose="020F0502020204030204" pitchFamily="34" charset="0"/>
              </a:rPr>
              <a:t>Source:  WSJ</a:t>
            </a:r>
            <a:endParaRPr lang="zh-HK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508343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Ramifications – Example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28</a:t>
            </a:fld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3654" y="1795700"/>
            <a:ext cx="5486026" cy="4677251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/>
          <a:srcRect l="-816" t="13009" r="770" b="6472"/>
          <a:stretch/>
        </p:blipFill>
        <p:spPr>
          <a:xfrm>
            <a:off x="5637403" y="3217636"/>
            <a:ext cx="6165908" cy="3053592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/>
          <a:srcRect t="29072"/>
          <a:stretch/>
        </p:blipFill>
        <p:spPr>
          <a:xfrm>
            <a:off x="5828729" y="2248249"/>
            <a:ext cx="5974582" cy="868525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9427680" y="2013152"/>
            <a:ext cx="23310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/>
              <a:t>Source: Reuters (2018)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270216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HK" dirty="0"/>
              <a:t>Brief 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1744268"/>
            <a:ext cx="11029615" cy="2467005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</a:pPr>
            <a:r>
              <a:rPr lang="en-HK" altLang="en-US" sz="2400" dirty="0">
                <a:latin typeface="Calibri" panose="020F0502020204030204" pitchFamily="34" charset="0"/>
                <a:ea typeface="Roboto"/>
                <a:cs typeface="Calibri" panose="020F0502020204030204" pitchFamily="34" charset="0"/>
              </a:rPr>
              <a:t>Data bias comes in different forms</a:t>
            </a:r>
            <a:endParaRPr lang="en-US" altLang="en-US" sz="2400" dirty="0">
              <a:latin typeface="Calibri" panose="020F0502020204030204" pitchFamily="34" charset="0"/>
              <a:ea typeface="Roboto"/>
              <a:cs typeface="Calibri" panose="020F0502020204030204" pitchFamily="34" charset="0"/>
            </a:endParaRPr>
          </a:p>
          <a:p>
            <a:pPr lvl="1">
              <a:spcBef>
                <a:spcPts val="0"/>
              </a:spcBef>
            </a:pPr>
            <a:r>
              <a:rPr lang="en-US" altLang="en-US" sz="2400" dirty="0">
                <a:latin typeface="Calibri" panose="020F0502020204030204" pitchFamily="34" charset="0"/>
                <a:ea typeface="Roboto"/>
                <a:cs typeface="Calibri" panose="020F0502020204030204" pitchFamily="34" charset="0"/>
              </a:rPr>
              <a:t>Stereotyping some things, people, groups…</a:t>
            </a:r>
          </a:p>
          <a:p>
            <a:pPr lvl="1">
              <a:spcBef>
                <a:spcPts val="0"/>
              </a:spcBef>
            </a:pPr>
            <a:r>
              <a:rPr lang="en-US" altLang="en-US" sz="2400" dirty="0">
                <a:latin typeface="Calibri" panose="020F0502020204030204" pitchFamily="34" charset="0"/>
                <a:ea typeface="Roboto"/>
                <a:cs typeface="Calibri" panose="020F0502020204030204" pitchFamily="34" charset="0"/>
              </a:rPr>
              <a:t>Systematic error introduced by sampling or reporting procedures</a:t>
            </a:r>
          </a:p>
          <a:p>
            <a:pPr lvl="1" indent="-342900">
              <a:spcBef>
                <a:spcPts val="0"/>
              </a:spcBef>
            </a:pPr>
            <a:endParaRPr lang="en-US" altLang="en-US" sz="2400" dirty="0">
              <a:latin typeface="Calibri" panose="020F0502020204030204" pitchFamily="34" charset="0"/>
              <a:ea typeface="Roboto"/>
              <a:cs typeface="Calibri" panose="020F0502020204030204" pitchFamily="34" charset="0"/>
            </a:endParaRPr>
          </a:p>
          <a:p>
            <a:pPr>
              <a:spcBef>
                <a:spcPts val="0"/>
              </a:spcBef>
            </a:pPr>
            <a:r>
              <a:rPr lang="en-HK" sz="2400" dirty="0">
                <a:latin typeface="Calibri" panose="020F0502020204030204" pitchFamily="34" charset="0"/>
                <a:cs typeface="Calibri" panose="020F0502020204030204" pitchFamily="34" charset="0"/>
              </a:rPr>
              <a:t>Data bias affects models and algorithms in applications of AI</a:t>
            </a:r>
          </a:p>
          <a:p>
            <a:pPr>
              <a:spcBef>
                <a:spcPts val="0"/>
              </a:spcBef>
            </a:pPr>
            <a:endParaRPr lang="en-US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29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62908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0" r="17835" b="988"/>
          <a:stretch/>
        </p:blipFill>
        <p:spPr>
          <a:xfrm>
            <a:off x="0" y="0"/>
            <a:ext cx="12289971" cy="6858001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-21096" y="-17461"/>
            <a:ext cx="12297103" cy="6858000"/>
          </a:xfrm>
          <a:prstGeom prst="rect">
            <a:avLst/>
          </a:prstGeom>
          <a:solidFill>
            <a:schemeClr val="accent1">
              <a:alpha val="7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30</a:t>
            </a:fld>
            <a:endParaRPr lang="en-US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xmlns="" id="{7F2616EE-270D-4F4C-BA1F-2708D387B800}"/>
              </a:ext>
            </a:extLst>
          </p:cNvPr>
          <p:cNvSpPr txBox="1">
            <a:spLocks/>
          </p:cNvSpPr>
          <p:nvPr/>
        </p:nvSpPr>
        <p:spPr>
          <a:xfrm>
            <a:off x="609367" y="369393"/>
            <a:ext cx="7213600" cy="112187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b="0" kern="1200" cap="all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sz="4800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Outline</a:t>
            </a:r>
          </a:p>
        </p:txBody>
      </p:sp>
      <p:graphicFrame>
        <p:nvGraphicFramePr>
          <p:cNvPr id="10" name="Content Placeholder 5" descr="SmartArt">
            <a:extLst>
              <a:ext uri="{FF2B5EF4-FFF2-40B4-BE49-F238E27FC236}">
                <a16:creationId xmlns:a16="http://schemas.microsoft.com/office/drawing/2014/main" xmlns="" id="{BF629521-FFD2-45DA-9D1D-A5F09BD5A2D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88181166"/>
              </p:ext>
            </p:extLst>
          </p:nvPr>
        </p:nvGraphicFramePr>
        <p:xfrm>
          <a:off x="744738" y="1560691"/>
          <a:ext cx="6854248" cy="35639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287276146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Ethics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1320156"/>
            <a:ext cx="11029615" cy="4551774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spcAft>
                <a:spcPts val="1200"/>
              </a:spcAft>
            </a:pP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AI can </a:t>
            </a:r>
            <a:r>
              <a:rPr lang="en-US" sz="2400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 good 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sz="24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 harm</a:t>
            </a:r>
          </a:p>
          <a:p>
            <a:pPr>
              <a:spcBef>
                <a:spcPts val="0"/>
              </a:spcBef>
              <a:spcAft>
                <a:spcPts val="1200"/>
              </a:spcAft>
            </a:pP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AI ethics 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is a system of moral principles to guide the development and use of AI technologies</a:t>
            </a:r>
          </a:p>
          <a:p>
            <a:pPr lvl="1">
              <a:spcBef>
                <a:spcPts val="0"/>
              </a:spcBef>
              <a:spcAft>
                <a:spcPts val="1200"/>
              </a:spcAft>
            </a:pP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Good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 versus </a:t>
            </a: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Bad</a:t>
            </a:r>
          </a:p>
          <a:p>
            <a:pPr lvl="1">
              <a:spcBef>
                <a:spcPts val="0"/>
              </a:spcBef>
              <a:spcAft>
                <a:spcPts val="1200"/>
              </a:spcAft>
            </a:pP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Right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 versus </a:t>
            </a: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Wrong</a:t>
            </a:r>
          </a:p>
          <a:p>
            <a:pPr lvl="1">
              <a:spcBef>
                <a:spcPts val="0"/>
              </a:spcBef>
              <a:spcAft>
                <a:spcPts val="1200"/>
              </a:spcAft>
            </a:pP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Rights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Responsibilities</a:t>
            </a:r>
          </a:p>
          <a:p>
            <a:pPr lvl="1">
              <a:spcBef>
                <a:spcPts val="0"/>
              </a:spcBef>
              <a:spcAft>
                <a:spcPts val="1200"/>
              </a:spcAft>
            </a:pP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Be </a:t>
            </a: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considerate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 of others</a:t>
            </a:r>
          </a:p>
          <a:p>
            <a:pPr>
              <a:spcBef>
                <a:spcPts val="0"/>
              </a:spcBef>
              <a:spcAft>
                <a:spcPts val="1200"/>
              </a:spcAft>
            </a:pP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Ethical considerations are </a:t>
            </a:r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often not black and white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1574768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An Ethical Dilemma – the Trolley Problem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32</a:t>
            </a:fld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0" y="6468744"/>
            <a:ext cx="48383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https://www.youtube.com/watch?v=yg16u_bzjPE</a:t>
            </a:r>
          </a:p>
        </p:txBody>
      </p:sp>
      <p:pic>
        <p:nvPicPr>
          <p:cNvPr id="3" name="TrolleyProblem-Edited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707445" y="1531620"/>
            <a:ext cx="8777109" cy="49371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25421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33</a:t>
            </a:fld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zh-CN" dirty="0"/>
              <a:t>The Trolley Problem (</a:t>
            </a:r>
            <a:r>
              <a:rPr lang="en-US" altLang="zh-CN" dirty="0" err="1"/>
              <a:t>cont</a:t>
            </a:r>
            <a:r>
              <a:rPr lang="en-US" altLang="zh-CN" dirty="0"/>
              <a:t>)</a:t>
            </a:r>
            <a:endParaRPr lang="en-US" dirty="0"/>
          </a:p>
        </p:txBody>
      </p:sp>
      <p:sp>
        <p:nvSpPr>
          <p:cNvPr id="6" name="Google Shape;783;p33"/>
          <p:cNvSpPr txBox="1"/>
          <p:nvPr/>
        </p:nvSpPr>
        <p:spPr>
          <a:xfrm>
            <a:off x="335229" y="1640392"/>
            <a:ext cx="6285695" cy="5232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R="0" lvl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</a:pPr>
            <a:r>
              <a:rPr lang="en-US" sz="2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Moral decisions for self-driving cars</a:t>
            </a:r>
            <a:endParaRPr sz="2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7" name="Google Shape;784;p33"/>
          <p:cNvGrpSpPr/>
          <p:nvPr/>
        </p:nvGrpSpPr>
        <p:grpSpPr>
          <a:xfrm>
            <a:off x="165464" y="2449488"/>
            <a:ext cx="5834742" cy="3313467"/>
            <a:chOff x="1114698" y="2009396"/>
            <a:chExt cx="5752558" cy="3313467"/>
          </a:xfrm>
        </p:grpSpPr>
        <p:sp>
          <p:nvSpPr>
            <p:cNvPr id="8" name="Google Shape;785;p33"/>
            <p:cNvSpPr/>
            <p:nvPr/>
          </p:nvSpPr>
          <p:spPr>
            <a:xfrm>
              <a:off x="1114698" y="2009396"/>
              <a:ext cx="5747656" cy="3313467"/>
            </a:xfrm>
            <a:prstGeom prst="wedgeRoundRectCallout">
              <a:avLst>
                <a:gd name="adj1" fmla="val -48312"/>
                <a:gd name="adj2" fmla="val 70999"/>
                <a:gd name="adj3" fmla="val 16667"/>
              </a:avLst>
            </a:prstGeom>
            <a:gradFill>
              <a:gsLst>
                <a:gs pos="0">
                  <a:srgbClr val="FFE047"/>
                </a:gs>
                <a:gs pos="50000">
                  <a:srgbClr val="FFE500"/>
                </a:gs>
                <a:gs pos="100000">
                  <a:srgbClr val="E3D300"/>
                </a:gs>
              </a:gsLst>
              <a:lin ang="5400000" scaled="0"/>
            </a:gradFill>
            <a:ln w="9525" cap="flat" cmpd="sng">
              <a:noFill/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chemeClr val="lt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endParaRPr>
            </a:p>
          </p:txBody>
        </p:sp>
        <p:sp>
          <p:nvSpPr>
            <p:cNvPr id="9" name="Google Shape;786;p33"/>
            <p:cNvSpPr txBox="1"/>
            <p:nvPr/>
          </p:nvSpPr>
          <p:spPr>
            <a:xfrm>
              <a:off x="1282072" y="2142635"/>
              <a:ext cx="5585184" cy="3046988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sp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What should be the decision?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Action versus inaction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Prioritize value, e.g. human&gt;pets, women&gt;men, young&gt;old, fit&gt;sickly, more lives&gt; fewer lives, passengers&gt;pedestrians, 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    high social status &gt; low social status,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    law abiders&gt;law benders…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</p:grpSp>
      <p:grpSp>
        <p:nvGrpSpPr>
          <p:cNvPr id="4" name="Group 3"/>
          <p:cNvGrpSpPr/>
          <p:nvPr/>
        </p:nvGrpSpPr>
        <p:grpSpPr>
          <a:xfrm>
            <a:off x="7246620" y="2449488"/>
            <a:ext cx="4760605" cy="2850399"/>
            <a:chOff x="7246620" y="2449488"/>
            <a:chExt cx="4760605" cy="2850399"/>
          </a:xfrm>
        </p:grpSpPr>
        <p:sp>
          <p:nvSpPr>
            <p:cNvPr id="11" name="Google Shape;788;p33"/>
            <p:cNvSpPr/>
            <p:nvPr/>
          </p:nvSpPr>
          <p:spPr>
            <a:xfrm>
              <a:off x="7246620" y="2449488"/>
              <a:ext cx="4760605" cy="2850399"/>
            </a:xfrm>
            <a:prstGeom prst="wedgeRoundRectCallout">
              <a:avLst>
                <a:gd name="adj1" fmla="val 51308"/>
                <a:gd name="adj2" fmla="val 78842"/>
                <a:gd name="adj3" fmla="val 16667"/>
              </a:avLst>
            </a:prstGeom>
            <a:gradFill>
              <a:gsLst>
                <a:gs pos="0">
                  <a:srgbClr val="FFE047"/>
                </a:gs>
                <a:gs pos="50000">
                  <a:srgbClr val="FFE500"/>
                </a:gs>
                <a:gs pos="100000">
                  <a:srgbClr val="E3D300"/>
                </a:gs>
              </a:gsLst>
              <a:lin ang="5400000" scaled="0"/>
            </a:gradFill>
            <a:ln w="9525" cap="flat" cmpd="sng">
              <a:noFill/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" name="Google Shape;789;p33"/>
            <p:cNvSpPr txBox="1"/>
            <p:nvPr/>
          </p:nvSpPr>
          <p:spPr>
            <a:xfrm>
              <a:off x="7523662" y="2587528"/>
              <a:ext cx="4483563" cy="2677616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sp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Who should be responsible?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AI programmer (who built in the decision)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Self-driving car manufacturer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Driver / other parties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Policy makers</a:t>
              </a:r>
              <a:endParaRPr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342900" marR="0" lvl="0" indent="-342900" algn="l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2400"/>
                <a:buFont typeface="Arial"/>
                <a:buChar char="•"/>
              </a:pPr>
              <a:r>
                <a:rPr lang="en-US" sz="2400" dirty="0">
                  <a:solidFill>
                    <a:schemeClr val="dk1"/>
                  </a:solidFill>
                  <a:latin typeface="Calibri" panose="020F0502020204030204" pitchFamily="34" charset="0"/>
                  <a:ea typeface="Arial"/>
                  <a:cs typeface="Calibri" panose="020F0502020204030204" pitchFamily="34" charset="0"/>
                  <a:sym typeface="Arial"/>
                </a:rPr>
                <a:t>???</a:t>
              </a:r>
              <a:endParaRPr sz="2400" b="1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150366505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Collecting Personal Data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34</a:t>
            </a:fld>
            <a:endParaRPr lang="en-US" dirty="0"/>
          </a:p>
        </p:txBody>
      </p:sp>
      <p:pic>
        <p:nvPicPr>
          <p:cNvPr id="8" name="Google Shape;826;p35" descr="Image result for smart phon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445207" y="1580288"/>
            <a:ext cx="2165509" cy="1299307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Google Shape;827;p35" descr="Image result for Social medi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2377414" y="1851891"/>
            <a:ext cx="2547432" cy="1700741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Google Shape;828;p35"/>
          <p:cNvSpPr txBox="1"/>
          <p:nvPr/>
        </p:nvSpPr>
        <p:spPr>
          <a:xfrm>
            <a:off x="172473" y="3747517"/>
            <a:ext cx="5726419" cy="26776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285750" marR="0" lvl="0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</a:pPr>
            <a:r>
              <a:rPr lang="en-US" sz="2400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Your data is being collected all the time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Clicking, typing, speaking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Browsing, purchases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Geolocation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Photos, video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Friends</a:t>
            </a:r>
            <a:endParaRPr sz="2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894" marR="0" lvl="1" indent="-285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r>
              <a:rPr lang="en-US" sz="2400" b="0" i="0" u="none" strike="noStrike" cap="none" dirty="0">
                <a:solidFill>
                  <a:schemeClr val="dk1"/>
                </a:solidFill>
                <a:latin typeface="Calibri" panose="020F0502020204030204" pitchFamily="34" charset="0"/>
                <a:ea typeface="Arial"/>
                <a:cs typeface="Calibri" panose="020F0502020204030204" pitchFamily="34" charset="0"/>
                <a:sym typeface="Arial"/>
              </a:rPr>
              <a:t>etc.</a:t>
            </a:r>
            <a:endParaRPr sz="2400" b="0" i="0" u="none" strike="noStrike" cap="none" dirty="0">
              <a:solidFill>
                <a:schemeClr val="dk1"/>
              </a:solidFill>
              <a:latin typeface="Calibri" panose="020F0502020204030204" pitchFamily="34" charset="0"/>
              <a:ea typeface="Arial"/>
              <a:cs typeface="Calibri" panose="020F0502020204030204" pitchFamily="34" charset="0"/>
              <a:sym typeface="Arial"/>
            </a:endParaRPr>
          </a:p>
        </p:txBody>
      </p:sp>
      <p:sp>
        <p:nvSpPr>
          <p:cNvPr id="11" name="Google Shape;830;p35"/>
          <p:cNvSpPr txBox="1"/>
          <p:nvPr/>
        </p:nvSpPr>
        <p:spPr>
          <a:xfrm>
            <a:off x="5846951" y="1684255"/>
            <a:ext cx="6493640" cy="46162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dirty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AI automatically knows when you are ill</a:t>
            </a:r>
            <a:endParaRPr sz="2400" dirty="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2" name="Google Shape;831;p35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6285956" y="2188201"/>
            <a:ext cx="5021270" cy="4337370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9635490" y="6429373"/>
            <a:ext cx="17860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Source: Telegraph</a:t>
            </a:r>
          </a:p>
        </p:txBody>
      </p:sp>
    </p:spTree>
    <p:extLst>
      <p:ext uri="{BB962C8B-B14F-4D97-AF65-F5344CB8AC3E}">
        <p14:creationId xmlns:p14="http://schemas.microsoft.com/office/powerpoint/2010/main" val="3308123433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Collecting Personal Data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35</a:t>
            </a:fld>
            <a:endParaRPr lang="en-US" dirty="0"/>
          </a:p>
        </p:txBody>
      </p:sp>
      <p:pic>
        <p:nvPicPr>
          <p:cNvPr id="6" name="Picture 8" descr="amazon-alexa-voice-patent-drawi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876" t="5158" r="3865" b="5861"/>
          <a:stretch/>
        </p:blipFill>
        <p:spPr bwMode="auto">
          <a:xfrm>
            <a:off x="1872750" y="1648856"/>
            <a:ext cx="8446500" cy="5040630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8422947" y="1135490"/>
            <a:ext cx="31878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HK" dirty="0">
                <a:solidFill>
                  <a:schemeClr val="bg1"/>
                </a:solidFill>
              </a:rPr>
              <a:t>Source: Amazon Patent Drawing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344906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Harmful Use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36</a:t>
            </a:fld>
            <a:endParaRPr lang="en-US" dirty="0"/>
          </a:p>
        </p:txBody>
      </p:sp>
      <p:pic>
        <p:nvPicPr>
          <p:cNvPr id="6" name="Slaughterbots">
            <a:hlinkClick r:id="" action="ppaction://media"/>
          </p:cNvPr>
          <p:cNvPicPr>
            <a:picLocks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embed="rId2">
                  <p14:trim st="1900"/>
                </p14:media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744345" y="1573132"/>
            <a:ext cx="8703310" cy="4895612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125730" y="6468744"/>
            <a:ext cx="22926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Source: 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Slaughterbots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40612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Harmful </a:t>
            </a:r>
            <a:r>
              <a:rPr lang="en-US" altLang="zh-CN" dirty="0"/>
              <a:t>Use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37</a:t>
            </a:fld>
            <a:endParaRPr lang="en-US" dirty="0"/>
          </a:p>
        </p:txBody>
      </p:sp>
      <p:pic>
        <p:nvPicPr>
          <p:cNvPr id="7" name="DeepFake-Obama">
            <a:hlinkClick r:id="" action="ppaction://media"/>
          </p:cNvPr>
          <p:cNvPicPr>
            <a:picLocks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embed="rId2">
                  <p14:trim st="39960" end="15769.4583"/>
                </p14:media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345055" y="1742003"/>
            <a:ext cx="7501890" cy="4219813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25730" y="6468744"/>
            <a:ext cx="20527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Source:  Deep Fakes</a:t>
            </a:r>
          </a:p>
        </p:txBody>
      </p:sp>
    </p:spTree>
    <p:extLst>
      <p:ext uri="{BB962C8B-B14F-4D97-AF65-F5344CB8AC3E}">
        <p14:creationId xmlns:p14="http://schemas.microsoft.com/office/powerpoint/2010/main" val="32865180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AI Ethical Principles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139492" y="6492875"/>
            <a:ext cx="1052508" cy="365125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38</a:t>
            </a:fld>
            <a:endParaRPr lang="en-US" dirty="0"/>
          </a:p>
        </p:txBody>
      </p:sp>
      <p:sp>
        <p:nvSpPr>
          <p:cNvPr id="6" name="Content Placeholder 2"/>
          <p:cNvSpPr txBox="1">
            <a:spLocks noGrp="1"/>
          </p:cNvSpPr>
          <p:nvPr>
            <p:ph idx="1"/>
          </p:nvPr>
        </p:nvSpPr>
        <p:spPr>
          <a:xfrm>
            <a:off x="581192" y="2230490"/>
            <a:ext cx="11029615" cy="985614"/>
          </a:xfrm>
          <a:prstGeom prst="rect">
            <a:avLst/>
          </a:prstGeom>
        </p:spPr>
        <p:txBody>
          <a:bodyPr>
            <a:normAutofit/>
          </a:bodyPr>
          <a:lstStyle>
            <a:lvl1pPr marL="228605" indent="-228605" algn="l" defTabSz="914423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18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28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40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52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63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75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85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98" indent="-228605" algn="l" defTabSz="914423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600"/>
              </a:spcBef>
              <a:buNone/>
            </a:pP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Around the world, governments, companies, society, stakeholders, etc. are authoring their AI ethical principles</a:t>
            </a:r>
          </a:p>
          <a:p>
            <a:pPr>
              <a:spcBef>
                <a:spcPts val="600"/>
              </a:spcBef>
            </a:pPr>
            <a:endParaRPr lang="en-US" altLang="zh-CN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spcBef>
                <a:spcPts val="600"/>
              </a:spcBef>
            </a:pPr>
            <a:endParaRPr lang="en-US" altLang="zh-CN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0" indent="0">
              <a:spcBef>
                <a:spcPts val="600"/>
              </a:spcBef>
              <a:buNone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0" name="Google Shape;809;p34"/>
          <p:cNvSpPr txBox="1"/>
          <p:nvPr/>
        </p:nvSpPr>
        <p:spPr>
          <a:xfrm>
            <a:off x="1329995" y="3190399"/>
            <a:ext cx="4281091" cy="46166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1. Transparency</a:t>
            </a:r>
            <a:endParaRPr/>
          </a:p>
        </p:txBody>
      </p:sp>
      <p:sp>
        <p:nvSpPr>
          <p:cNvPr id="33" name="TextBox 32"/>
          <p:cNvSpPr txBox="1"/>
          <p:nvPr/>
        </p:nvSpPr>
        <p:spPr>
          <a:xfrm>
            <a:off x="659659" y="2508566"/>
            <a:ext cx="5073889" cy="1077218"/>
          </a:xfrm>
          <a:prstGeom prst="rect">
            <a:avLst/>
          </a:prstGeom>
          <a:solidFill>
            <a:srgbClr val="FF0000"/>
          </a:solidFill>
        </p:spPr>
        <p:txBody>
          <a:bodyPr wrap="none" rtlCol="0">
            <a:spAutoFit/>
          </a:bodyPr>
          <a:lstStyle/>
          <a:p>
            <a:r>
              <a:rPr lang="en-US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Transparency</a:t>
            </a:r>
          </a:p>
          <a:p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Can be understood and explained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78709" y="5010768"/>
            <a:ext cx="6353149" cy="1077218"/>
          </a:xfrm>
          <a:prstGeom prst="rect">
            <a:avLst/>
          </a:prstGeom>
          <a:solidFill>
            <a:srgbClr val="00B050"/>
          </a:solidFill>
        </p:spPr>
        <p:txBody>
          <a:bodyPr wrap="none" rtlCol="0">
            <a:spAutoFit/>
          </a:bodyPr>
          <a:lstStyle/>
          <a:p>
            <a:r>
              <a:rPr lang="en-US" altLang="zh-C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Justice</a:t>
            </a:r>
            <a:r>
              <a:rPr lang="zh-CN" altLang="en-US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altLang="zh-C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 Fairness</a:t>
            </a:r>
            <a:endParaRPr lang="en-US" sz="3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Respect of equality, inclusion and diversity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59659" y="3765757"/>
            <a:ext cx="2513637" cy="1077218"/>
          </a:xfrm>
          <a:prstGeom prst="rect">
            <a:avLst/>
          </a:prstGeom>
          <a:solidFill>
            <a:srgbClr val="FFC000"/>
          </a:solidFill>
        </p:spPr>
        <p:txBody>
          <a:bodyPr wrap="none" rtlCol="0">
            <a:spAutoFit/>
          </a:bodyPr>
          <a:lstStyle/>
          <a:p>
            <a:r>
              <a:rPr lang="en-US" altLang="zh-C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Beneficence</a:t>
            </a:r>
            <a:endParaRPr lang="en-US" sz="3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 no harm</a:t>
            </a:r>
          </a:p>
        </p:txBody>
      </p:sp>
      <p:sp>
        <p:nvSpPr>
          <p:cNvPr id="36" name="TextBox 35"/>
          <p:cNvSpPr txBox="1"/>
          <p:nvPr/>
        </p:nvSpPr>
        <p:spPr>
          <a:xfrm>
            <a:off x="5953828" y="2508566"/>
            <a:ext cx="4129400" cy="1077218"/>
          </a:xfrm>
          <a:prstGeom prst="rect">
            <a:avLst/>
          </a:prstGeom>
          <a:solidFill>
            <a:srgbClr val="00B0F0"/>
          </a:solidFill>
        </p:spPr>
        <p:txBody>
          <a:bodyPr wrap="none" rtlCol="0">
            <a:spAutoFit/>
          </a:bodyPr>
          <a:lstStyle/>
          <a:p>
            <a:r>
              <a:rPr lang="en-US" altLang="zh-C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Responsibility</a:t>
            </a:r>
            <a:endParaRPr lang="en-US" sz="3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Be honest and accountable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3470540" y="3765757"/>
            <a:ext cx="4995342" cy="1077218"/>
          </a:xfrm>
          <a:prstGeom prst="rect">
            <a:avLst/>
          </a:prstGeom>
          <a:solidFill>
            <a:srgbClr val="7030A0"/>
          </a:solidFill>
        </p:spPr>
        <p:txBody>
          <a:bodyPr wrap="none" rtlCol="0">
            <a:spAutoFit/>
          </a:bodyPr>
          <a:lstStyle/>
          <a:p>
            <a:r>
              <a:rPr lang="en-US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Privacy</a:t>
            </a:r>
          </a:p>
          <a:p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Protect and secure sensitive data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8763126" y="4687602"/>
            <a:ext cx="328647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zh-CN" sz="3600" i="1" dirty="0">
                <a:solidFill>
                  <a:srgbClr val="0070C0"/>
                </a:solidFill>
                <a:latin typeface="Bradley Hand ITC" panose="03070402050302030203" pitchFamily="66" charset="0"/>
                <a:cs typeface="Calibri" panose="020F0502020204030204" pitchFamily="34" charset="0"/>
              </a:rPr>
              <a:t>a growing list…</a:t>
            </a:r>
            <a:endParaRPr lang="en-US" sz="3600" i="1" dirty="0">
              <a:solidFill>
                <a:srgbClr val="0070C0"/>
              </a:solidFill>
              <a:latin typeface="Bradley Hand ITC" panose="03070402050302030203" pitchFamily="66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7902918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6002349" y="3851910"/>
            <a:ext cx="5841553" cy="2202126"/>
          </a:xfrm>
          <a:prstGeom prst="rect">
            <a:avLst/>
          </a:prstGeom>
          <a:solidFill>
            <a:srgbClr val="CCFF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accent3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002349" y="1649784"/>
            <a:ext cx="5841553" cy="2202126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accent3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283348" y="3851910"/>
            <a:ext cx="5841553" cy="2202126"/>
          </a:xfrm>
          <a:prstGeom prst="rect">
            <a:avLst/>
          </a:prstGeom>
          <a:solidFill>
            <a:srgbClr val="FFFFC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283348" y="1649784"/>
            <a:ext cx="5841553" cy="2202126"/>
          </a:xfrm>
          <a:prstGeom prst="rect">
            <a:avLst/>
          </a:prstGeom>
          <a:solidFill>
            <a:srgbClr val="FFCCC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Conclusions </a:t>
            </a:r>
            <a:r>
              <a:rPr lang="en-US" altLang="zh-CN" dirty="0"/>
              <a:t>– Considerations in AI and Ethics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39</a:t>
            </a:fld>
            <a:endParaRPr lang="en-US" dirty="0"/>
          </a:p>
        </p:txBody>
      </p:sp>
      <p:sp>
        <p:nvSpPr>
          <p:cNvPr id="7" name="矩形 3">
            <a:extLst>
              <a:ext uri="{FF2B5EF4-FFF2-40B4-BE49-F238E27FC236}">
                <a16:creationId xmlns:a16="http://schemas.microsoft.com/office/drawing/2014/main" xmlns="" id="{F5FAB1C3-D794-4336-A1A9-3E9316B84F07}"/>
              </a:ext>
            </a:extLst>
          </p:cNvPr>
          <p:cNvSpPr/>
          <p:nvPr/>
        </p:nvSpPr>
        <p:spPr>
          <a:xfrm>
            <a:off x="283348" y="1649784"/>
            <a:ext cx="5841553" cy="41549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atinLnBrk="0"/>
            <a:r>
              <a:rPr lang="en-US" altLang="zh-CN" sz="2200" b="1" dirty="0">
                <a:solidFill>
                  <a:srgbClr val="FF0000"/>
                </a:solidFill>
                <a:cs typeface="Calibri"/>
              </a:rPr>
              <a:t>Data: </a:t>
            </a:r>
          </a:p>
          <a:p>
            <a:pPr latinLnBrk="0"/>
            <a:r>
              <a:rPr lang="en-US" altLang="zh-CN" sz="2200" dirty="0">
                <a:cs typeface="Calibri"/>
              </a:rPr>
              <a:t>How is data collected (with owner’s consent)?</a:t>
            </a:r>
          </a:p>
          <a:p>
            <a:pPr latinLnBrk="0"/>
            <a:r>
              <a:rPr lang="en-HK" altLang="zh-CN" sz="2200" dirty="0">
                <a:cs typeface="Calibri"/>
              </a:rPr>
              <a:t>How is </a:t>
            </a:r>
            <a:r>
              <a:rPr lang="en-US" altLang="zh-CN" sz="2200" dirty="0">
                <a:cs typeface="Calibri"/>
              </a:rPr>
              <a:t>the data</a:t>
            </a:r>
            <a:r>
              <a:rPr lang="en-HK" altLang="zh-CN" sz="2200" dirty="0">
                <a:cs typeface="Calibri"/>
              </a:rPr>
              <a:t> stored and maintained?</a:t>
            </a:r>
          </a:p>
          <a:p>
            <a:pPr latinLnBrk="0"/>
            <a:r>
              <a:rPr lang="en-HK" altLang="zh-CN" sz="2200" dirty="0">
                <a:cs typeface="Calibri"/>
              </a:rPr>
              <a:t>Who has access?</a:t>
            </a:r>
            <a:endParaRPr lang="en-US" altLang="zh-CN" sz="2200" dirty="0">
              <a:cs typeface="Calibri"/>
            </a:endParaRPr>
          </a:p>
          <a:p>
            <a:pPr latinLnBrk="0"/>
            <a:r>
              <a:rPr lang="en-US" altLang="zh-CN" sz="2200" dirty="0">
                <a:cs typeface="Calibri"/>
              </a:rPr>
              <a:t>How to avoid biased/inaccurate/incomplete data?</a:t>
            </a:r>
          </a:p>
          <a:p>
            <a:pPr latinLnBrk="0"/>
            <a:endParaRPr lang="en-US" altLang="zh-CN" sz="2200" dirty="0">
              <a:solidFill>
                <a:srgbClr val="FFC000"/>
              </a:solidFill>
              <a:cs typeface="Calibri"/>
            </a:endParaRPr>
          </a:p>
          <a:p>
            <a:pPr latinLnBrk="0"/>
            <a:endParaRPr lang="en-US" altLang="zh-CN" sz="2200" dirty="0">
              <a:solidFill>
                <a:srgbClr val="FFC000"/>
              </a:solidFill>
              <a:cs typeface="Calibri"/>
            </a:endParaRPr>
          </a:p>
          <a:p>
            <a:pPr latinLnBrk="0"/>
            <a:r>
              <a:rPr lang="en-US" altLang="zh-CN" sz="2200" b="1" dirty="0">
                <a:solidFill>
                  <a:srgbClr val="CC6600"/>
                </a:solidFill>
                <a:cs typeface="Calibri"/>
              </a:rPr>
              <a:t>Model design: </a:t>
            </a:r>
          </a:p>
          <a:p>
            <a:pPr latinLnBrk="0"/>
            <a:r>
              <a:rPr lang="en-US" altLang="zh-CN" sz="2200" dirty="0"/>
              <a:t>How to create transparent / explainable models?</a:t>
            </a:r>
          </a:p>
          <a:p>
            <a:pPr latinLnBrk="0"/>
            <a:r>
              <a:rPr lang="en-US" altLang="zh-CN" sz="2200" dirty="0">
                <a:cs typeface="Calibri"/>
              </a:rPr>
              <a:t>How to avoid data bias leading to model bias?</a:t>
            </a:r>
          </a:p>
          <a:p>
            <a:pPr latinLnBrk="0"/>
            <a:r>
              <a:rPr lang="en-HK" altLang="zh-CN" sz="2200" dirty="0">
                <a:cs typeface="Calibri"/>
              </a:rPr>
              <a:t>Can past data be a good reference for future decisions?</a:t>
            </a:r>
            <a:endParaRPr lang="en-US" altLang="zh-CN" sz="2200" dirty="0">
              <a:cs typeface="Calibri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6202700" y="1649784"/>
            <a:ext cx="543304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HK" altLang="zh-CN" sz="2200" b="1" dirty="0">
                <a:solidFill>
                  <a:srgbClr val="0070C0"/>
                </a:solidFill>
                <a:cs typeface="Calibri"/>
              </a:rPr>
              <a:t>Technologists / Users</a:t>
            </a:r>
            <a:endParaRPr lang="en-US" altLang="zh-CN" sz="2200" b="1" dirty="0">
              <a:solidFill>
                <a:srgbClr val="0070C0"/>
              </a:solidFill>
              <a:cs typeface="Calibri"/>
            </a:endParaRPr>
          </a:p>
          <a:p>
            <a:r>
              <a:rPr lang="en-HK" altLang="zh-CN" sz="2200" dirty="0">
                <a:cs typeface="Calibri"/>
              </a:rPr>
              <a:t>What are the principles of ethical use of AI?</a:t>
            </a:r>
          </a:p>
          <a:p>
            <a:r>
              <a:rPr lang="en-HK" altLang="zh-CN" sz="2200" dirty="0">
                <a:cs typeface="Calibri"/>
              </a:rPr>
              <a:t>Are </a:t>
            </a:r>
            <a:r>
              <a:rPr lang="en-US" altLang="zh-CN" sz="2200" dirty="0">
                <a:cs typeface="Calibri"/>
              </a:rPr>
              <a:t>there</a:t>
            </a:r>
            <a:r>
              <a:rPr lang="en-HK" altLang="zh-CN" sz="2200" dirty="0">
                <a:cs typeface="Calibri"/>
              </a:rPr>
              <a:t> cultural differences?</a:t>
            </a:r>
          </a:p>
          <a:p>
            <a:r>
              <a:rPr lang="en-HK" altLang="zh-CN" sz="2200" dirty="0">
                <a:cs typeface="Calibri"/>
              </a:rPr>
              <a:t>Who / What is making the decisions?</a:t>
            </a:r>
          </a:p>
          <a:p>
            <a:r>
              <a:rPr lang="en-HK" altLang="zh-CN" sz="2200" dirty="0">
                <a:cs typeface="Calibri"/>
              </a:rPr>
              <a:t>Who is responsible for such decisions?</a:t>
            </a:r>
            <a:endParaRPr lang="en-US" altLang="zh-CN" sz="2200" dirty="0">
              <a:cs typeface="Calibri"/>
            </a:endParaRPr>
          </a:p>
          <a:p>
            <a:endParaRPr lang="en-HK" altLang="zh-CN" sz="2200" dirty="0">
              <a:cs typeface="Calibri"/>
            </a:endParaRPr>
          </a:p>
          <a:p>
            <a:endParaRPr lang="en-US" altLang="zh-CN" sz="2200" dirty="0">
              <a:cs typeface="Calibri"/>
            </a:endParaRPr>
          </a:p>
          <a:p>
            <a:r>
              <a:rPr lang="en-US" altLang="zh-CN" sz="2200" b="1" dirty="0">
                <a:solidFill>
                  <a:srgbClr val="00B050"/>
                </a:solidFill>
                <a:cs typeface="Calibri"/>
              </a:rPr>
              <a:t>Ethics: </a:t>
            </a:r>
          </a:p>
          <a:p>
            <a:r>
              <a:rPr lang="en-US" altLang="zh-CN" sz="2200" dirty="0">
                <a:cs typeface="Calibri"/>
              </a:rPr>
              <a:t>How to prevent misuse of AI technologies?</a:t>
            </a:r>
          </a:p>
          <a:p>
            <a:r>
              <a:rPr lang="en-US" altLang="zh-CN" sz="2200" dirty="0">
                <a:cs typeface="Calibri"/>
              </a:rPr>
              <a:t>How to detect biases in AI technologies?</a:t>
            </a:r>
          </a:p>
        </p:txBody>
      </p:sp>
    </p:spTree>
    <p:extLst>
      <p:ext uri="{BB962C8B-B14F-4D97-AF65-F5344CB8AC3E}">
        <p14:creationId xmlns:p14="http://schemas.microsoft.com/office/powerpoint/2010/main" val="232357160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5" name="Rectangle 14">
            <a:extLst>
              <a:ext uri="{FF2B5EF4-FFF2-40B4-BE49-F238E27FC236}">
                <a16:creationId xmlns:a16="http://schemas.microsoft.com/office/drawing/2014/main" xmlns="" id="{493D4EDA-58E0-40CC-B3CA-14CDEB349D24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7" name="Picture 6" descr="Digital Connections">
            <a:extLst>
              <a:ext uri="{FF2B5EF4-FFF2-40B4-BE49-F238E27FC236}">
                <a16:creationId xmlns:a16="http://schemas.microsoft.com/office/drawing/2014/main" xmlns="" id="{3840F91C-EDD0-4D4E-A4AB-E6C77856C88C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265" t="9091" r="3502" b="-1"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xmlns="" id="{AA9EB0BC-A85E-4C26-B355-5DFCEF6CCB49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GrpSpPr>
        <p:grpSpPr>
          <a:xfrm>
            <a:off x="446534" y="453643"/>
            <a:ext cx="11298933" cy="98554"/>
            <a:chOff x="446534" y="453643"/>
            <a:chExt cx="11298933" cy="98554"/>
          </a:xfrm>
        </p:grpSpPr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xmlns="" id="{3643E56B-BD42-413D-B17D-7958270F5DE4}"/>
                </a:ext>
                <a:ext uri="{C183D7F6-B498-43B3-948B-1728B52AA6E4}">
                  <adec:decorative xmlns:adec="http://schemas.microsoft.com/office/drawing/2017/decorative" xmlns="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446534" y="457200"/>
              <a:ext cx="3703320" cy="9499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Rectangle 18">
              <a:extLst>
                <a:ext uri="{FF2B5EF4-FFF2-40B4-BE49-F238E27FC236}">
                  <a16:creationId xmlns:a16="http://schemas.microsoft.com/office/drawing/2014/main" xmlns="" id="{96C04F74-9467-4FA5-95DC-8D481A29740E}"/>
                </a:ext>
                <a:ext uri="{C183D7F6-B498-43B3-948B-1728B52AA6E4}">
                  <adec:decorative xmlns:adec="http://schemas.microsoft.com/office/drawing/2017/decorative" xmlns="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8042147" y="453643"/>
              <a:ext cx="3703320" cy="98554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Rectangle 19">
              <a:extLst>
                <a:ext uri="{FF2B5EF4-FFF2-40B4-BE49-F238E27FC236}">
                  <a16:creationId xmlns:a16="http://schemas.microsoft.com/office/drawing/2014/main" xmlns="" id="{D73DE1C3-5C37-42E9-A3F0-256F1938327C}"/>
                </a:ext>
                <a:ext uri="{C183D7F6-B498-43B3-948B-1728B52AA6E4}">
                  <adec:decorative xmlns:adec="http://schemas.microsoft.com/office/drawing/2017/decorative" xmlns="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4241830" y="457200"/>
              <a:ext cx="3703320" cy="9144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2" name="Rectangle 21">
            <a:extLst>
              <a:ext uri="{FF2B5EF4-FFF2-40B4-BE49-F238E27FC236}">
                <a16:creationId xmlns:a16="http://schemas.microsoft.com/office/drawing/2014/main" xmlns="" id="{4A2E7EC3-E07C-46CE-9B25-41865A50681C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448732" y="4428067"/>
            <a:ext cx="11260667" cy="1962497"/>
          </a:xfrm>
          <a:prstGeom prst="rect">
            <a:avLst/>
          </a:prstGeom>
          <a:solidFill>
            <a:schemeClr val="accent1">
              <a:alpha val="97000"/>
            </a:schemeClr>
          </a:solidFill>
          <a:ln w="635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xmlns="" id="{C02C5318-1A1E-49D0-B2E2-A4B0FA9E8A4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81191" y="4572000"/>
            <a:ext cx="10993549" cy="895244"/>
          </a:xfrm>
        </p:spPr>
        <p:txBody>
          <a:bodyPr>
            <a:noAutofit/>
          </a:bodyPr>
          <a:lstStyle/>
          <a:p>
            <a:r>
              <a:rPr lang="en-US" sz="3800" cap="none" dirty="0">
                <a:solidFill>
                  <a:srgbClr val="FFFF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Thank you!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48B6CF59-4E5B-494D-A2F7-97ADD01E649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81194" y="5467246"/>
            <a:ext cx="10993546" cy="484822"/>
          </a:xfrm>
        </p:spPr>
        <p:txBody>
          <a:bodyPr>
            <a:normAutofit fontScale="85000" lnSpcReduction="20000"/>
          </a:bodyPr>
          <a:lstStyle/>
          <a:p>
            <a:r>
              <a:rPr lang="en-US" sz="3800" cap="none" dirty="0">
                <a:solidFill>
                  <a:srgbClr val="7CEB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hmmeng@se.cuhk.edu.hk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40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7700712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" descr="Should we rely on Google's Services for our Products/ Services | Blo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286" t="46530" r="20982" b="1377"/>
          <a:stretch/>
        </p:blipFill>
        <p:spPr bwMode="auto">
          <a:xfrm>
            <a:off x="-320039" y="-137160"/>
            <a:ext cx="12710160" cy="723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ectangle 7"/>
          <p:cNvSpPr/>
          <p:nvPr/>
        </p:nvSpPr>
        <p:spPr>
          <a:xfrm>
            <a:off x="-1" y="-83910"/>
            <a:ext cx="12192001" cy="6735090"/>
          </a:xfrm>
          <a:prstGeom prst="rect">
            <a:avLst/>
          </a:prstGeom>
          <a:solidFill>
            <a:schemeClr val="bg1">
              <a:alpha val="9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r" defTabSz="91428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altLang="ko-KR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/>
              <a:cs typeface="+mn-cs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74319" y="816111"/>
            <a:ext cx="13243560" cy="58169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Your Google Profile:</a:t>
            </a:r>
            <a:r>
              <a:rPr lang="en-HK" sz="1600" b="0" i="1" dirty="0">
                <a:effectLst/>
                <a:latin typeface="medium-content-serif-font"/>
              </a:rPr>
              <a:t> Your first and last name, nickname, birthday, gender, your password, email, and your phone number.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Search:</a:t>
            </a:r>
            <a:r>
              <a:rPr lang="en-HK" sz="1600" b="0" i="1" dirty="0">
                <a:effectLst/>
                <a:latin typeface="medium-content-serif-font"/>
              </a:rPr>
              <a:t> Everything you type into the Google search bar, on any device or within any related application/service.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Chrome:</a:t>
            </a:r>
            <a:r>
              <a:rPr lang="en-HK" sz="1600" b="0" i="1" dirty="0">
                <a:effectLst/>
                <a:latin typeface="medium-content-serif-font"/>
              </a:rPr>
              <a:t> Your entire Web browsing history, usernames, lists of permissions, records of the files you downloaded, data saved by</a:t>
            </a:r>
            <a:br>
              <a:rPr lang="en-HK" sz="1600" b="0" i="1" dirty="0">
                <a:effectLst/>
                <a:latin typeface="medium-content-serif-font"/>
              </a:rPr>
            </a:br>
            <a:r>
              <a:rPr lang="en-HK" sz="1600" b="0" i="1" dirty="0">
                <a:effectLst/>
                <a:latin typeface="medium-content-serif-font"/>
              </a:rPr>
              <a:t>Google Chrome add-ons, your location.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Gmail: </a:t>
            </a:r>
            <a:r>
              <a:rPr lang="en-HK" sz="1600" b="0" i="1" dirty="0">
                <a:effectLst/>
                <a:latin typeface="medium-content-serif-font"/>
              </a:rPr>
              <a:t>Your email messages (sent and received), your purchase history, your contacts (names, email addresses, and phone numbers).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Ads:</a:t>
            </a:r>
            <a:r>
              <a:rPr lang="en-HK" sz="1600" b="0" i="1" dirty="0">
                <a:effectLst/>
                <a:latin typeface="medium-content-serif-font"/>
              </a:rPr>
              <a:t> Ads that you click on; Topics that you are interested in.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Photos</a:t>
            </a:r>
            <a:r>
              <a:rPr lang="en-HK" sz="1600" b="0" i="1" dirty="0">
                <a:effectLst/>
                <a:latin typeface="medium-content-serif-font"/>
              </a:rPr>
              <a:t>: People and places tagged in your photos.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Fit</a:t>
            </a:r>
            <a:r>
              <a:rPr lang="en-HK" sz="1600" b="0" i="1" dirty="0">
                <a:effectLst/>
                <a:latin typeface="medium-content-serif-font"/>
              </a:rPr>
              <a:t>: Your height and weight, your fitness level, and your fitness goals.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Maps</a:t>
            </a:r>
            <a:r>
              <a:rPr lang="en-HK" sz="1600" b="0" i="1" dirty="0">
                <a:effectLst/>
                <a:latin typeface="medium-content-serif-font"/>
              </a:rPr>
              <a:t>: Places you have been, methods of transportation, dates of each travel, places you </a:t>
            </a:r>
            <a:r>
              <a:rPr lang="en-HK" sz="1600" i="1" dirty="0">
                <a:latin typeface="medium-content-serif-font"/>
              </a:rPr>
              <a:t>have </a:t>
            </a:r>
            <a:r>
              <a:rPr lang="en-HK" sz="1600" b="0" i="1" dirty="0">
                <a:effectLst/>
                <a:latin typeface="medium-content-serif-font"/>
              </a:rPr>
              <a:t>searched for online or in-app.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Calendar:</a:t>
            </a:r>
            <a:r>
              <a:rPr lang="en-HK" sz="1600" b="0" i="1" dirty="0">
                <a:effectLst/>
                <a:latin typeface="medium-content-serif-font"/>
              </a:rPr>
              <a:t> Your full schedule (past and future).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YouTube:</a:t>
            </a:r>
            <a:r>
              <a:rPr lang="en-HK" sz="1600" b="0" i="1" dirty="0">
                <a:effectLst/>
                <a:latin typeface="medium-content-serif-font"/>
              </a:rPr>
              <a:t> Videos that you watch and upload, videos that you like/dislike, any comments that you post on YouTube.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News:</a:t>
            </a:r>
            <a:r>
              <a:rPr lang="en-HK" sz="1600" b="0" i="1" dirty="0">
                <a:effectLst/>
                <a:latin typeface="medium-content-serif-font"/>
              </a:rPr>
              <a:t> Topics you are interested in, every story that you ever read.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Books:</a:t>
            </a:r>
            <a:r>
              <a:rPr lang="en-HK" sz="1600" b="0" i="1" dirty="0">
                <a:effectLst/>
                <a:latin typeface="medium-content-serif-font"/>
              </a:rPr>
              <a:t> Your favourite authors, books that you have read and searched for online or in-app.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Shopping:</a:t>
            </a:r>
            <a:r>
              <a:rPr lang="en-HK" sz="1600" b="0" i="1" dirty="0">
                <a:effectLst/>
                <a:latin typeface="medium-content-serif-font"/>
              </a:rPr>
              <a:t> Products you are interested in, your previous purchases.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Pay:</a:t>
            </a:r>
            <a:r>
              <a:rPr lang="en-HK" sz="1600" b="0" i="1" dirty="0">
                <a:effectLst/>
                <a:latin typeface="medium-content-serif-font"/>
              </a:rPr>
              <a:t> Your financial information including your credit card number.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Google Assistant:</a:t>
            </a:r>
            <a:r>
              <a:rPr lang="en-HK" sz="1600" b="0" i="1" dirty="0">
                <a:effectLst/>
                <a:latin typeface="medium-content-serif-font"/>
              </a:rPr>
              <a:t> Voice searches, your location. integrations with third-party services.</a:t>
            </a:r>
            <a:endParaRPr lang="en-HK" sz="1600" b="0" i="0" dirty="0">
              <a:effectLst/>
              <a:latin typeface="medium-content-serif-font"/>
            </a:endParaRPr>
          </a:p>
          <a:p>
            <a:pPr marL="342900" indent="-342900">
              <a:spcAft>
                <a:spcPts val="800"/>
              </a:spcAft>
              <a:buFont typeface="+mj-lt"/>
              <a:buAutoNum type="alphaLcPeriod"/>
            </a:pPr>
            <a:r>
              <a:rPr lang="en-HK" sz="1600" b="1" i="1" dirty="0">
                <a:effectLst/>
                <a:latin typeface="medium-content-serif-font"/>
              </a:rPr>
              <a:t>Waze:</a:t>
            </a:r>
            <a:r>
              <a:rPr lang="en-HK" sz="1600" b="0" i="1" dirty="0">
                <a:effectLst/>
                <a:latin typeface="medium-content-serif-font"/>
              </a:rPr>
              <a:t> Directions and places you have searched for, locations you have visited.</a:t>
            </a:r>
            <a:endParaRPr lang="en-HK" sz="1600" b="0" i="0" dirty="0">
              <a:effectLst/>
              <a:latin typeface="medium-content-serif-font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6896099" y="6651180"/>
            <a:ext cx="6133173" cy="2308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900" dirty="0">
                <a:hlinkClick r:id="rId4"/>
              </a:rPr>
              <a:t>https://medium.com/swlh/an-in-depth-look-into-all-the-ways-google-tracks-you-in-2019-b158acf05b29</a:t>
            </a:r>
            <a:endParaRPr lang="en-US" sz="9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22656" y="148956"/>
            <a:ext cx="1682642" cy="542591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xmlns="" id="{73AE196F-476F-41EE-927E-981D2EF019BD}"/>
              </a:ext>
            </a:extLst>
          </p:cNvPr>
          <p:cNvSpPr txBox="1"/>
          <p:nvPr/>
        </p:nvSpPr>
        <p:spPr>
          <a:xfrm>
            <a:off x="495301" y="24392"/>
            <a:ext cx="11079479" cy="646331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HK" altLang="zh-TW" sz="3500" b="1" dirty="0">
                <a:solidFill>
                  <a:srgbClr val="67246D"/>
                </a:solidFill>
                <a:cs typeface="Arial" pitchFamily="34" charset="0"/>
              </a:rPr>
              <a:t>What does Google know about you?</a:t>
            </a:r>
          </a:p>
        </p:txBody>
      </p:sp>
    </p:spTree>
    <p:extLst>
      <p:ext uri="{BB962C8B-B14F-4D97-AF65-F5344CB8AC3E}">
        <p14:creationId xmlns:p14="http://schemas.microsoft.com/office/powerpoint/2010/main" val="1254283822"/>
      </p:ext>
    </p:extLst>
  </p:cSld>
  <p:clrMapOvr>
    <a:masterClrMapping/>
  </p:clrMapOvr>
</p:sld>
</file>

<file path=ppt/theme/theme1.xml><?xml version="1.0" encoding="utf-8"?>
<a:theme xmlns:a="http://schemas.openxmlformats.org/drawingml/2006/main" name="Dividend">
  <a:themeElements>
    <a:clrScheme name="Dividend">
      <a:dk1>
        <a:sysClr val="windowText" lastClr="000000"/>
      </a:dk1>
      <a:lt1>
        <a:sysClr val="window" lastClr="FFFFFF"/>
      </a:lt1>
      <a:dk2>
        <a:srgbClr val="3D3D3D"/>
      </a:dk2>
      <a:lt2>
        <a:srgbClr val="EBEBEB"/>
      </a:lt2>
      <a:accent1>
        <a:srgbClr val="1A3260"/>
      </a:accent1>
      <a:accent2>
        <a:srgbClr val="4590B8"/>
      </a:accent2>
      <a:accent3>
        <a:srgbClr val="45CBE8"/>
      </a:accent3>
      <a:accent4>
        <a:srgbClr val="969FA7"/>
      </a:accent4>
      <a:accent5>
        <a:srgbClr val="A2C777"/>
      </a:accent5>
      <a:accent6>
        <a:srgbClr val="42955F"/>
      </a:accent6>
      <a:hlink>
        <a:srgbClr val="828282"/>
      </a:hlink>
      <a:folHlink>
        <a:srgbClr val="A5A5A5"/>
      </a:folHlink>
    </a:clrScheme>
    <a:fontScheme name="Dividend">
      <a:maj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Dividend">
      <a:fillStyleLst>
        <a:solidFill>
          <a:schemeClr val="phClr"/>
        </a:solidFill>
        <a:gradFill rotWithShape="1">
          <a:gsLst>
            <a:gs pos="0">
              <a:schemeClr val="phClr">
                <a:tint val="68000"/>
                <a:alpha val="90000"/>
                <a:lumMod val="100000"/>
              </a:schemeClr>
            </a:gs>
            <a:gs pos="100000">
              <a:schemeClr val="phClr">
                <a:tint val="90000"/>
                <a:lumMod val="9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98000"/>
                <a:lumMod val="110000"/>
              </a:schemeClr>
            </a:gs>
            <a:gs pos="84000">
              <a:schemeClr val="phClr">
                <a:shade val="90000"/>
                <a:lumMod val="88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>
              <a:lumMod val="90000"/>
            </a:schemeClr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55000"/>
              </a:srgbClr>
            </a:outerShdw>
          </a:effectLst>
        </a:effectStyle>
        <a:effectStyle>
          <a:effectLst>
            <a:outerShdw blurRad="88900" dist="38100" dir="504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88000">
              <a:schemeClr val="phClr">
                <a:shade val="94000"/>
                <a:satMod val="110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8000"/>
                <a:satMod val="110000"/>
                <a:lumMod val="8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ividend" id="{9697A71B-4AB7-4A1A-BD5B-BB2D22835B57}" vid="{C21699FF-00E4-43C8-BBCC-D7E5536C3717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MediaServiceKeyPoints xmlns="71af3243-3dd4-4a8d-8c0d-dd76da1f02a5" xsi:nil="true"/>
    <Status xmlns="71af3243-3dd4-4a8d-8c0d-dd76da1f02a5">Not started</Status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b385d60f68dd989dca1fdc827799d853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1911b479caf7b199da365455750e4572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FF5C8BF1-B0E4-49A1-808F-40F2AD30E743}">
  <ds:schemaRefs>
    <ds:schemaRef ds:uri="http://purl.org/dc/dcmitype/"/>
    <ds:schemaRef ds:uri="http://schemas.microsoft.com/office/2006/metadata/properties"/>
    <ds:schemaRef ds:uri="http://purl.org/dc/terms/"/>
    <ds:schemaRef ds:uri="http://schemas.microsoft.com/office/2006/documentManagement/types"/>
    <ds:schemaRef ds:uri="71af3243-3dd4-4a8d-8c0d-dd76da1f02a5"/>
    <ds:schemaRef ds:uri="16c05727-aa75-4e4a-9b5f-8a80a1165891"/>
    <ds:schemaRef ds:uri="http://www.w3.org/XML/1998/namespace"/>
    <ds:schemaRef ds:uri="http://schemas.microsoft.com/office/infopath/2007/PartnerControls"/>
    <ds:schemaRef ds:uri="http://schemas.openxmlformats.org/package/2006/metadata/core-properties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E3852F5D-AAE7-473B-9767-8875B60BC63B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E3FC8A1C-A436-42C0-AC33-FAFFFAF219BC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Tech design</Template>
  <TotalTime>0</TotalTime>
  <Words>1048</Words>
  <Application>Microsoft Office PowerPoint</Application>
  <PresentationFormat>寬螢幕</PresentationFormat>
  <Paragraphs>308</Paragraphs>
  <Slides>41</Slides>
  <Notes>38</Notes>
  <HiddenSlides>0</HiddenSlides>
  <MMClips>5</MMClips>
  <ScaleCrop>false</ScaleCrop>
  <HeadingPairs>
    <vt:vector size="6" baseType="variant">
      <vt:variant>
        <vt:lpstr>使用字型</vt:lpstr>
      </vt:variant>
      <vt:variant>
        <vt:i4>13</vt:i4>
      </vt:variant>
      <vt:variant>
        <vt:lpstr>佈景主題</vt:lpstr>
      </vt:variant>
      <vt:variant>
        <vt:i4>1</vt:i4>
      </vt:variant>
      <vt:variant>
        <vt:lpstr>投影片標題</vt:lpstr>
      </vt:variant>
      <vt:variant>
        <vt:i4>41</vt:i4>
      </vt:variant>
    </vt:vector>
  </HeadingPairs>
  <TitlesOfParts>
    <vt:vector size="55" baseType="lpstr">
      <vt:lpstr>等线</vt:lpstr>
      <vt:lpstr>휴먼매직체</vt:lpstr>
      <vt:lpstr>medium-content-serif-font</vt:lpstr>
      <vt:lpstr>PingFang TC</vt:lpstr>
      <vt:lpstr>Roboto</vt:lpstr>
      <vt:lpstr>华文中宋</vt:lpstr>
      <vt:lpstr>微軟正黑體</vt:lpstr>
      <vt:lpstr>新細明體</vt:lpstr>
      <vt:lpstr>Arial</vt:lpstr>
      <vt:lpstr>Bradley Hand ITC</vt:lpstr>
      <vt:lpstr>Calibri</vt:lpstr>
      <vt:lpstr>Gill Sans MT</vt:lpstr>
      <vt:lpstr>Wingdings 2</vt:lpstr>
      <vt:lpstr>Dividend</vt:lpstr>
      <vt:lpstr>PowerPoint 簡報</vt:lpstr>
      <vt:lpstr>PowerPoint 簡報</vt:lpstr>
      <vt:lpstr>PowerPoint 簡報</vt:lpstr>
      <vt:lpstr>PowerPoint 簡報</vt:lpstr>
      <vt:lpstr>PowerPoint 簡報</vt:lpstr>
      <vt:lpstr>AI in our Everyday Lives</vt:lpstr>
      <vt:lpstr>Definition of AI</vt:lpstr>
      <vt:lpstr>Turing Test</vt:lpstr>
      <vt:lpstr>Overview of AI</vt:lpstr>
      <vt:lpstr>Overview of AI (cont)</vt:lpstr>
      <vt:lpstr>AI Evolution</vt:lpstr>
      <vt:lpstr>Illustrative Example – Image Classifier</vt:lpstr>
      <vt:lpstr>Illustrative Example – Rock, Paper &amp; Scissors</vt:lpstr>
      <vt:lpstr>Question:  Does AI always work as expected?</vt:lpstr>
      <vt:lpstr>Case:  Self-driving cars</vt:lpstr>
      <vt:lpstr>AI “in the Wild”</vt:lpstr>
      <vt:lpstr>PowerPoint 簡報</vt:lpstr>
      <vt:lpstr>Consider this story…</vt:lpstr>
      <vt:lpstr>PowerPoint 簡報</vt:lpstr>
      <vt:lpstr>PowerPoint 簡報</vt:lpstr>
      <vt:lpstr>Crowdsourcing</vt:lpstr>
      <vt:lpstr>Human-written Labels</vt:lpstr>
      <vt:lpstr>Computer Vision </vt:lpstr>
      <vt:lpstr>Machine Translation</vt:lpstr>
      <vt:lpstr>Machine Translation (cont)</vt:lpstr>
      <vt:lpstr>Ramifications – Example </vt:lpstr>
      <vt:lpstr>Ramifications – Example </vt:lpstr>
      <vt:lpstr>Ramifications – Example </vt:lpstr>
      <vt:lpstr>Brief Summary</vt:lpstr>
      <vt:lpstr>PowerPoint 簡報</vt:lpstr>
      <vt:lpstr>Ethics</vt:lpstr>
      <vt:lpstr>An Ethical Dilemma – the Trolley Problem</vt:lpstr>
      <vt:lpstr>The Trolley Problem (cont)</vt:lpstr>
      <vt:lpstr>Collecting Personal Data</vt:lpstr>
      <vt:lpstr>Collecting Personal Data</vt:lpstr>
      <vt:lpstr>Harmful Use</vt:lpstr>
      <vt:lpstr>Harmful Use</vt:lpstr>
      <vt:lpstr>AI Ethical Principles</vt:lpstr>
      <vt:lpstr>Conclusions – Considerations in AI and Ethics</vt:lpstr>
      <vt:lpstr>Thank you!</vt:lpstr>
      <vt:lpstr>PowerPoint 簡報</vt:lpstr>
    </vt:vector>
  </TitlesOfParts>
  <Manager/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2021-04-14T16:33:55Z</dcterms:created>
  <dcterms:modified xsi:type="dcterms:W3CDTF">2021-12-15T01:43:39Z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